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2" r:id="rId4"/>
    <p:sldId id="275" r:id="rId5"/>
    <p:sldId id="276" r:id="rId6"/>
    <p:sldId id="277" r:id="rId7"/>
    <p:sldId id="278" r:id="rId8"/>
    <p:sldId id="279" r:id="rId9"/>
    <p:sldId id="280" r:id="rId10"/>
    <p:sldId id="281" r:id="rId1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 Johansson" initials="SJ" lastIdx="3" clrIdx="0">
    <p:extLst>
      <p:ext uri="{19B8F6BF-5375-455C-9EA6-DF929625EA0E}">
        <p15:presenceInfo xmlns:p15="http://schemas.microsoft.com/office/powerpoint/2012/main" userId="S::Sara.Johansson@ju.se::a51fba96-df4f-4b13-88b1-4863c7852c4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98" autoAdjust="0"/>
    <p:restoredTop sz="94660"/>
  </p:normalViewPr>
  <p:slideViewPr>
    <p:cSldViewPr snapToGrid="0">
      <p:cViewPr varScale="1">
        <p:scale>
          <a:sx n="93" d="100"/>
          <a:sy n="93" d="100"/>
        </p:scale>
        <p:origin x="100" y="4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55D20C-BF5E-4DFC-B9C3-7CEF8C02BFD3}"/>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A716FEF0-0BED-4921-B030-91A34385AD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DA33C1DB-52D2-4913-A33C-DF0CB8726637}"/>
              </a:ext>
            </a:extLst>
          </p:cNvPr>
          <p:cNvSpPr>
            <a:spLocks noGrp="1"/>
          </p:cNvSpPr>
          <p:nvPr>
            <p:ph type="dt" sz="half" idx="10"/>
          </p:nvPr>
        </p:nvSpPr>
        <p:spPr/>
        <p:txBody>
          <a:bodyPr/>
          <a:lstStyle/>
          <a:p>
            <a:fld id="{880DD599-EB65-44E5-8D3D-6C932B12F177}" type="datetimeFigureOut">
              <a:rPr lang="sv-SE" smtClean="0"/>
              <a:t>2021-03-21</a:t>
            </a:fld>
            <a:endParaRPr lang="sv-SE"/>
          </a:p>
        </p:txBody>
      </p:sp>
      <p:sp>
        <p:nvSpPr>
          <p:cNvPr id="5" name="Platshållare för sidfot 4">
            <a:extLst>
              <a:ext uri="{FF2B5EF4-FFF2-40B4-BE49-F238E27FC236}">
                <a16:creationId xmlns:a16="http://schemas.microsoft.com/office/drawing/2014/main" id="{CA5A5115-B88C-47CA-A36E-7BA3B7C0D2F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10729E3-EE70-4D14-AF6A-FCC17E5CC8C5}"/>
              </a:ext>
            </a:extLst>
          </p:cNvPr>
          <p:cNvSpPr>
            <a:spLocks noGrp="1"/>
          </p:cNvSpPr>
          <p:nvPr>
            <p:ph type="sldNum" sz="quarter" idx="12"/>
          </p:nvPr>
        </p:nvSpPr>
        <p:spPr/>
        <p:txBody>
          <a:bodyPr/>
          <a:lstStyle/>
          <a:p>
            <a:fld id="{7A7B22E2-5DBD-4DB1-A38C-70A5CA839A71}" type="slidenum">
              <a:rPr lang="sv-SE" smtClean="0"/>
              <a:t>‹#›</a:t>
            </a:fld>
            <a:endParaRPr lang="sv-SE"/>
          </a:p>
        </p:txBody>
      </p:sp>
    </p:spTree>
    <p:extLst>
      <p:ext uri="{BB962C8B-B14F-4D97-AF65-F5344CB8AC3E}">
        <p14:creationId xmlns:p14="http://schemas.microsoft.com/office/powerpoint/2010/main" val="3979473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064C0C4-60F8-411B-A422-5E136A1B3575}"/>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A6334DCB-B72F-4E15-8FD6-2099D07565A5}"/>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BC48D34-0C47-4DCD-B6D4-79AF4EBFFF79}"/>
              </a:ext>
            </a:extLst>
          </p:cNvPr>
          <p:cNvSpPr>
            <a:spLocks noGrp="1"/>
          </p:cNvSpPr>
          <p:nvPr>
            <p:ph type="dt" sz="half" idx="10"/>
          </p:nvPr>
        </p:nvSpPr>
        <p:spPr/>
        <p:txBody>
          <a:bodyPr/>
          <a:lstStyle/>
          <a:p>
            <a:fld id="{880DD599-EB65-44E5-8D3D-6C932B12F177}" type="datetimeFigureOut">
              <a:rPr lang="sv-SE" smtClean="0"/>
              <a:t>2021-03-21</a:t>
            </a:fld>
            <a:endParaRPr lang="sv-SE"/>
          </a:p>
        </p:txBody>
      </p:sp>
      <p:sp>
        <p:nvSpPr>
          <p:cNvPr id="5" name="Platshållare för sidfot 4">
            <a:extLst>
              <a:ext uri="{FF2B5EF4-FFF2-40B4-BE49-F238E27FC236}">
                <a16:creationId xmlns:a16="http://schemas.microsoft.com/office/drawing/2014/main" id="{32D9FDFA-6486-4470-8C40-7CAD1877F51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A6D0031-9743-4B1B-9C7A-4B8FEF115383}"/>
              </a:ext>
            </a:extLst>
          </p:cNvPr>
          <p:cNvSpPr>
            <a:spLocks noGrp="1"/>
          </p:cNvSpPr>
          <p:nvPr>
            <p:ph type="sldNum" sz="quarter" idx="12"/>
          </p:nvPr>
        </p:nvSpPr>
        <p:spPr/>
        <p:txBody>
          <a:bodyPr/>
          <a:lstStyle/>
          <a:p>
            <a:fld id="{7A7B22E2-5DBD-4DB1-A38C-70A5CA839A71}" type="slidenum">
              <a:rPr lang="sv-SE" smtClean="0"/>
              <a:t>‹#›</a:t>
            </a:fld>
            <a:endParaRPr lang="sv-SE"/>
          </a:p>
        </p:txBody>
      </p:sp>
    </p:spTree>
    <p:extLst>
      <p:ext uri="{BB962C8B-B14F-4D97-AF65-F5344CB8AC3E}">
        <p14:creationId xmlns:p14="http://schemas.microsoft.com/office/powerpoint/2010/main" val="2900891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C3C19D21-9F5E-4C42-BE74-C4FFED84BE5A}"/>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E48EEA86-1E30-4EF2-B64F-EC9C43E3C32D}"/>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F7AEE70-B90F-44AA-8B5A-C081A342F353}"/>
              </a:ext>
            </a:extLst>
          </p:cNvPr>
          <p:cNvSpPr>
            <a:spLocks noGrp="1"/>
          </p:cNvSpPr>
          <p:nvPr>
            <p:ph type="dt" sz="half" idx="10"/>
          </p:nvPr>
        </p:nvSpPr>
        <p:spPr/>
        <p:txBody>
          <a:bodyPr/>
          <a:lstStyle/>
          <a:p>
            <a:fld id="{880DD599-EB65-44E5-8D3D-6C932B12F177}" type="datetimeFigureOut">
              <a:rPr lang="sv-SE" smtClean="0"/>
              <a:t>2021-03-21</a:t>
            </a:fld>
            <a:endParaRPr lang="sv-SE"/>
          </a:p>
        </p:txBody>
      </p:sp>
      <p:sp>
        <p:nvSpPr>
          <p:cNvPr id="5" name="Platshållare för sidfot 4">
            <a:extLst>
              <a:ext uri="{FF2B5EF4-FFF2-40B4-BE49-F238E27FC236}">
                <a16:creationId xmlns:a16="http://schemas.microsoft.com/office/drawing/2014/main" id="{E5214865-25AD-46B2-8774-329E2997839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1FD2E8C-3E68-4EA8-839B-35FDED82FE7D}"/>
              </a:ext>
            </a:extLst>
          </p:cNvPr>
          <p:cNvSpPr>
            <a:spLocks noGrp="1"/>
          </p:cNvSpPr>
          <p:nvPr>
            <p:ph type="sldNum" sz="quarter" idx="12"/>
          </p:nvPr>
        </p:nvSpPr>
        <p:spPr/>
        <p:txBody>
          <a:bodyPr/>
          <a:lstStyle/>
          <a:p>
            <a:fld id="{7A7B22E2-5DBD-4DB1-A38C-70A5CA839A71}" type="slidenum">
              <a:rPr lang="sv-SE" smtClean="0"/>
              <a:t>‹#›</a:t>
            </a:fld>
            <a:endParaRPr lang="sv-SE"/>
          </a:p>
        </p:txBody>
      </p:sp>
    </p:spTree>
    <p:extLst>
      <p:ext uri="{BB962C8B-B14F-4D97-AF65-F5344CB8AC3E}">
        <p14:creationId xmlns:p14="http://schemas.microsoft.com/office/powerpoint/2010/main" val="1925334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B23CDC3-5418-4D18-BF7C-F44E89DF2AA9}"/>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28C49B7-D8E4-40DA-AA8A-67A7D84608C3}"/>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64688A6-D2D8-49D3-9509-EAF6E1618C42}"/>
              </a:ext>
            </a:extLst>
          </p:cNvPr>
          <p:cNvSpPr>
            <a:spLocks noGrp="1"/>
          </p:cNvSpPr>
          <p:nvPr>
            <p:ph type="dt" sz="half" idx="10"/>
          </p:nvPr>
        </p:nvSpPr>
        <p:spPr/>
        <p:txBody>
          <a:bodyPr/>
          <a:lstStyle/>
          <a:p>
            <a:fld id="{880DD599-EB65-44E5-8D3D-6C932B12F177}" type="datetimeFigureOut">
              <a:rPr lang="sv-SE" smtClean="0"/>
              <a:t>2021-03-21</a:t>
            </a:fld>
            <a:endParaRPr lang="sv-SE"/>
          </a:p>
        </p:txBody>
      </p:sp>
      <p:sp>
        <p:nvSpPr>
          <p:cNvPr id="5" name="Platshållare för sidfot 4">
            <a:extLst>
              <a:ext uri="{FF2B5EF4-FFF2-40B4-BE49-F238E27FC236}">
                <a16:creationId xmlns:a16="http://schemas.microsoft.com/office/drawing/2014/main" id="{598E9464-4994-4324-BE73-2E46D4ED0FC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433B1B0-B59E-4DCE-A714-B7EA184F9BE1}"/>
              </a:ext>
            </a:extLst>
          </p:cNvPr>
          <p:cNvSpPr>
            <a:spLocks noGrp="1"/>
          </p:cNvSpPr>
          <p:nvPr>
            <p:ph type="sldNum" sz="quarter" idx="12"/>
          </p:nvPr>
        </p:nvSpPr>
        <p:spPr/>
        <p:txBody>
          <a:bodyPr/>
          <a:lstStyle/>
          <a:p>
            <a:fld id="{7A7B22E2-5DBD-4DB1-A38C-70A5CA839A71}" type="slidenum">
              <a:rPr lang="sv-SE" smtClean="0"/>
              <a:t>‹#›</a:t>
            </a:fld>
            <a:endParaRPr lang="sv-SE"/>
          </a:p>
        </p:txBody>
      </p:sp>
    </p:spTree>
    <p:extLst>
      <p:ext uri="{BB962C8B-B14F-4D97-AF65-F5344CB8AC3E}">
        <p14:creationId xmlns:p14="http://schemas.microsoft.com/office/powerpoint/2010/main" val="1356601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4ABCFC9-B6D6-40E3-970F-653A753CA7B4}"/>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49B36EF2-3F52-4C26-BBC9-648B6EFC29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BCDD593E-2451-4080-8F4C-7641F482EF04}"/>
              </a:ext>
            </a:extLst>
          </p:cNvPr>
          <p:cNvSpPr>
            <a:spLocks noGrp="1"/>
          </p:cNvSpPr>
          <p:nvPr>
            <p:ph type="dt" sz="half" idx="10"/>
          </p:nvPr>
        </p:nvSpPr>
        <p:spPr/>
        <p:txBody>
          <a:bodyPr/>
          <a:lstStyle/>
          <a:p>
            <a:fld id="{880DD599-EB65-44E5-8D3D-6C932B12F177}" type="datetimeFigureOut">
              <a:rPr lang="sv-SE" smtClean="0"/>
              <a:t>2021-03-21</a:t>
            </a:fld>
            <a:endParaRPr lang="sv-SE"/>
          </a:p>
        </p:txBody>
      </p:sp>
      <p:sp>
        <p:nvSpPr>
          <p:cNvPr id="5" name="Platshållare för sidfot 4">
            <a:extLst>
              <a:ext uri="{FF2B5EF4-FFF2-40B4-BE49-F238E27FC236}">
                <a16:creationId xmlns:a16="http://schemas.microsoft.com/office/drawing/2014/main" id="{9683B582-DCE6-4E7D-8049-FD5CCDA21C4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6A4342B-2482-46F0-95E5-D93BD730D7A9}"/>
              </a:ext>
            </a:extLst>
          </p:cNvPr>
          <p:cNvSpPr>
            <a:spLocks noGrp="1"/>
          </p:cNvSpPr>
          <p:nvPr>
            <p:ph type="sldNum" sz="quarter" idx="12"/>
          </p:nvPr>
        </p:nvSpPr>
        <p:spPr/>
        <p:txBody>
          <a:bodyPr/>
          <a:lstStyle/>
          <a:p>
            <a:fld id="{7A7B22E2-5DBD-4DB1-A38C-70A5CA839A71}" type="slidenum">
              <a:rPr lang="sv-SE" smtClean="0"/>
              <a:t>‹#›</a:t>
            </a:fld>
            <a:endParaRPr lang="sv-SE"/>
          </a:p>
        </p:txBody>
      </p:sp>
    </p:spTree>
    <p:extLst>
      <p:ext uri="{BB962C8B-B14F-4D97-AF65-F5344CB8AC3E}">
        <p14:creationId xmlns:p14="http://schemas.microsoft.com/office/powerpoint/2010/main" val="356853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4E8AC81-96EE-48D7-8A4A-4224CAA6EE7C}"/>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2136191-2229-4FEE-832D-B685A6909474}"/>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352E8A22-62C4-4933-890C-44881DADFA75}"/>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B3532E9C-788D-4521-A220-6EEFB162ACB7}"/>
              </a:ext>
            </a:extLst>
          </p:cNvPr>
          <p:cNvSpPr>
            <a:spLocks noGrp="1"/>
          </p:cNvSpPr>
          <p:nvPr>
            <p:ph type="dt" sz="half" idx="10"/>
          </p:nvPr>
        </p:nvSpPr>
        <p:spPr/>
        <p:txBody>
          <a:bodyPr/>
          <a:lstStyle/>
          <a:p>
            <a:fld id="{880DD599-EB65-44E5-8D3D-6C932B12F177}" type="datetimeFigureOut">
              <a:rPr lang="sv-SE" smtClean="0"/>
              <a:t>2021-03-21</a:t>
            </a:fld>
            <a:endParaRPr lang="sv-SE"/>
          </a:p>
        </p:txBody>
      </p:sp>
      <p:sp>
        <p:nvSpPr>
          <p:cNvPr id="6" name="Platshållare för sidfot 5">
            <a:extLst>
              <a:ext uri="{FF2B5EF4-FFF2-40B4-BE49-F238E27FC236}">
                <a16:creationId xmlns:a16="http://schemas.microsoft.com/office/drawing/2014/main" id="{936273FB-C4BF-4943-B334-552F946DA9D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3DA9D574-BF0D-4B8C-95AB-1908298C2526}"/>
              </a:ext>
            </a:extLst>
          </p:cNvPr>
          <p:cNvSpPr>
            <a:spLocks noGrp="1"/>
          </p:cNvSpPr>
          <p:nvPr>
            <p:ph type="sldNum" sz="quarter" idx="12"/>
          </p:nvPr>
        </p:nvSpPr>
        <p:spPr/>
        <p:txBody>
          <a:bodyPr/>
          <a:lstStyle/>
          <a:p>
            <a:fld id="{7A7B22E2-5DBD-4DB1-A38C-70A5CA839A71}" type="slidenum">
              <a:rPr lang="sv-SE" smtClean="0"/>
              <a:t>‹#›</a:t>
            </a:fld>
            <a:endParaRPr lang="sv-SE"/>
          </a:p>
        </p:txBody>
      </p:sp>
    </p:spTree>
    <p:extLst>
      <p:ext uri="{BB962C8B-B14F-4D97-AF65-F5344CB8AC3E}">
        <p14:creationId xmlns:p14="http://schemas.microsoft.com/office/powerpoint/2010/main" val="1458711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0ED5882-C75C-46C4-A567-9E644EF94E0F}"/>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B9FD0E7-97EE-403C-B4A2-8FB09F212E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3826F65C-9942-4014-9A43-5CA7948D7C62}"/>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484C85DE-0070-4B8B-A855-B8D744F3FA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09ADFEC1-D708-4030-B0BC-09A433E628A9}"/>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1034016C-9A2B-4A2C-8A36-3FEA87F12010}"/>
              </a:ext>
            </a:extLst>
          </p:cNvPr>
          <p:cNvSpPr>
            <a:spLocks noGrp="1"/>
          </p:cNvSpPr>
          <p:nvPr>
            <p:ph type="dt" sz="half" idx="10"/>
          </p:nvPr>
        </p:nvSpPr>
        <p:spPr/>
        <p:txBody>
          <a:bodyPr/>
          <a:lstStyle/>
          <a:p>
            <a:fld id="{880DD599-EB65-44E5-8D3D-6C932B12F177}" type="datetimeFigureOut">
              <a:rPr lang="sv-SE" smtClean="0"/>
              <a:t>2021-03-21</a:t>
            </a:fld>
            <a:endParaRPr lang="sv-SE"/>
          </a:p>
        </p:txBody>
      </p:sp>
      <p:sp>
        <p:nvSpPr>
          <p:cNvPr id="8" name="Platshållare för sidfot 7">
            <a:extLst>
              <a:ext uri="{FF2B5EF4-FFF2-40B4-BE49-F238E27FC236}">
                <a16:creationId xmlns:a16="http://schemas.microsoft.com/office/drawing/2014/main" id="{1F62639C-D8DD-44E9-9AD6-DF4A7E283FE0}"/>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31BE5612-157F-4179-8A3B-4FB0EE12BA3A}"/>
              </a:ext>
            </a:extLst>
          </p:cNvPr>
          <p:cNvSpPr>
            <a:spLocks noGrp="1"/>
          </p:cNvSpPr>
          <p:nvPr>
            <p:ph type="sldNum" sz="quarter" idx="12"/>
          </p:nvPr>
        </p:nvSpPr>
        <p:spPr/>
        <p:txBody>
          <a:bodyPr/>
          <a:lstStyle/>
          <a:p>
            <a:fld id="{7A7B22E2-5DBD-4DB1-A38C-70A5CA839A71}" type="slidenum">
              <a:rPr lang="sv-SE" smtClean="0"/>
              <a:t>‹#›</a:t>
            </a:fld>
            <a:endParaRPr lang="sv-SE"/>
          </a:p>
        </p:txBody>
      </p:sp>
    </p:spTree>
    <p:extLst>
      <p:ext uri="{BB962C8B-B14F-4D97-AF65-F5344CB8AC3E}">
        <p14:creationId xmlns:p14="http://schemas.microsoft.com/office/powerpoint/2010/main" val="2242804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1888985-8D57-4B0C-83B6-0B071CDB6A01}"/>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67CE4F55-1078-4200-A2FC-CD0F884D8139}"/>
              </a:ext>
            </a:extLst>
          </p:cNvPr>
          <p:cNvSpPr>
            <a:spLocks noGrp="1"/>
          </p:cNvSpPr>
          <p:nvPr>
            <p:ph type="dt" sz="half" idx="10"/>
          </p:nvPr>
        </p:nvSpPr>
        <p:spPr/>
        <p:txBody>
          <a:bodyPr/>
          <a:lstStyle/>
          <a:p>
            <a:fld id="{880DD599-EB65-44E5-8D3D-6C932B12F177}" type="datetimeFigureOut">
              <a:rPr lang="sv-SE" smtClean="0"/>
              <a:t>2021-03-21</a:t>
            </a:fld>
            <a:endParaRPr lang="sv-SE"/>
          </a:p>
        </p:txBody>
      </p:sp>
      <p:sp>
        <p:nvSpPr>
          <p:cNvPr id="4" name="Platshållare för sidfot 3">
            <a:extLst>
              <a:ext uri="{FF2B5EF4-FFF2-40B4-BE49-F238E27FC236}">
                <a16:creationId xmlns:a16="http://schemas.microsoft.com/office/drawing/2014/main" id="{4A01BAAE-8296-4915-B4AB-CEC2C394442A}"/>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17A095EC-6252-4CDC-A214-A0DF521B5B15}"/>
              </a:ext>
            </a:extLst>
          </p:cNvPr>
          <p:cNvSpPr>
            <a:spLocks noGrp="1"/>
          </p:cNvSpPr>
          <p:nvPr>
            <p:ph type="sldNum" sz="quarter" idx="12"/>
          </p:nvPr>
        </p:nvSpPr>
        <p:spPr/>
        <p:txBody>
          <a:bodyPr/>
          <a:lstStyle/>
          <a:p>
            <a:fld id="{7A7B22E2-5DBD-4DB1-A38C-70A5CA839A71}" type="slidenum">
              <a:rPr lang="sv-SE" smtClean="0"/>
              <a:t>‹#›</a:t>
            </a:fld>
            <a:endParaRPr lang="sv-SE"/>
          </a:p>
        </p:txBody>
      </p:sp>
    </p:spTree>
    <p:extLst>
      <p:ext uri="{BB962C8B-B14F-4D97-AF65-F5344CB8AC3E}">
        <p14:creationId xmlns:p14="http://schemas.microsoft.com/office/powerpoint/2010/main" val="2745958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4404F79C-C7A4-45C9-A15F-404CF357E173}"/>
              </a:ext>
            </a:extLst>
          </p:cNvPr>
          <p:cNvSpPr>
            <a:spLocks noGrp="1"/>
          </p:cNvSpPr>
          <p:nvPr>
            <p:ph type="dt" sz="half" idx="10"/>
          </p:nvPr>
        </p:nvSpPr>
        <p:spPr/>
        <p:txBody>
          <a:bodyPr/>
          <a:lstStyle/>
          <a:p>
            <a:fld id="{880DD599-EB65-44E5-8D3D-6C932B12F177}" type="datetimeFigureOut">
              <a:rPr lang="sv-SE" smtClean="0"/>
              <a:t>2021-03-21</a:t>
            </a:fld>
            <a:endParaRPr lang="sv-SE"/>
          </a:p>
        </p:txBody>
      </p:sp>
      <p:sp>
        <p:nvSpPr>
          <p:cNvPr id="3" name="Platshållare för sidfot 2">
            <a:extLst>
              <a:ext uri="{FF2B5EF4-FFF2-40B4-BE49-F238E27FC236}">
                <a16:creationId xmlns:a16="http://schemas.microsoft.com/office/drawing/2014/main" id="{BA67C1CD-F029-4067-9102-505AC12CEFF7}"/>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5F595BA6-16CF-4A8C-A1BD-38F8BAC9F0BD}"/>
              </a:ext>
            </a:extLst>
          </p:cNvPr>
          <p:cNvSpPr>
            <a:spLocks noGrp="1"/>
          </p:cNvSpPr>
          <p:nvPr>
            <p:ph type="sldNum" sz="quarter" idx="12"/>
          </p:nvPr>
        </p:nvSpPr>
        <p:spPr/>
        <p:txBody>
          <a:bodyPr/>
          <a:lstStyle/>
          <a:p>
            <a:fld id="{7A7B22E2-5DBD-4DB1-A38C-70A5CA839A71}" type="slidenum">
              <a:rPr lang="sv-SE" smtClean="0"/>
              <a:t>‹#›</a:t>
            </a:fld>
            <a:endParaRPr lang="sv-SE"/>
          </a:p>
        </p:txBody>
      </p:sp>
    </p:spTree>
    <p:extLst>
      <p:ext uri="{BB962C8B-B14F-4D97-AF65-F5344CB8AC3E}">
        <p14:creationId xmlns:p14="http://schemas.microsoft.com/office/powerpoint/2010/main" val="3644707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DD79E5D-34B6-4402-AF76-5E558FE181D7}"/>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3CFDD78-A576-46C1-BAF3-71C9EAE12E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53BDA7A4-8B49-40E2-8E6D-491D52A669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5C3E621-E034-4383-B0AF-51D865D5BE39}"/>
              </a:ext>
            </a:extLst>
          </p:cNvPr>
          <p:cNvSpPr>
            <a:spLocks noGrp="1"/>
          </p:cNvSpPr>
          <p:nvPr>
            <p:ph type="dt" sz="half" idx="10"/>
          </p:nvPr>
        </p:nvSpPr>
        <p:spPr/>
        <p:txBody>
          <a:bodyPr/>
          <a:lstStyle/>
          <a:p>
            <a:fld id="{880DD599-EB65-44E5-8D3D-6C932B12F177}" type="datetimeFigureOut">
              <a:rPr lang="sv-SE" smtClean="0"/>
              <a:t>2021-03-21</a:t>
            </a:fld>
            <a:endParaRPr lang="sv-SE"/>
          </a:p>
        </p:txBody>
      </p:sp>
      <p:sp>
        <p:nvSpPr>
          <p:cNvPr id="6" name="Platshållare för sidfot 5">
            <a:extLst>
              <a:ext uri="{FF2B5EF4-FFF2-40B4-BE49-F238E27FC236}">
                <a16:creationId xmlns:a16="http://schemas.microsoft.com/office/drawing/2014/main" id="{553E102D-2CA3-4E07-B6F4-294C02240DE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8BF7912F-84A1-4E29-81B9-4D77062D3D81}"/>
              </a:ext>
            </a:extLst>
          </p:cNvPr>
          <p:cNvSpPr>
            <a:spLocks noGrp="1"/>
          </p:cNvSpPr>
          <p:nvPr>
            <p:ph type="sldNum" sz="quarter" idx="12"/>
          </p:nvPr>
        </p:nvSpPr>
        <p:spPr/>
        <p:txBody>
          <a:bodyPr/>
          <a:lstStyle/>
          <a:p>
            <a:fld id="{7A7B22E2-5DBD-4DB1-A38C-70A5CA839A71}" type="slidenum">
              <a:rPr lang="sv-SE" smtClean="0"/>
              <a:t>‹#›</a:t>
            </a:fld>
            <a:endParaRPr lang="sv-SE"/>
          </a:p>
        </p:txBody>
      </p:sp>
    </p:spTree>
    <p:extLst>
      <p:ext uri="{BB962C8B-B14F-4D97-AF65-F5344CB8AC3E}">
        <p14:creationId xmlns:p14="http://schemas.microsoft.com/office/powerpoint/2010/main" val="1157453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A3296C6-557F-4935-A32C-40B8E5C4959E}"/>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3327A34B-C711-4E36-8839-6326954489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84377010-6CD0-4026-BBF3-15058AA1D4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FC049EA5-8B17-4536-BC84-F8F8952D6769}"/>
              </a:ext>
            </a:extLst>
          </p:cNvPr>
          <p:cNvSpPr>
            <a:spLocks noGrp="1"/>
          </p:cNvSpPr>
          <p:nvPr>
            <p:ph type="dt" sz="half" idx="10"/>
          </p:nvPr>
        </p:nvSpPr>
        <p:spPr/>
        <p:txBody>
          <a:bodyPr/>
          <a:lstStyle/>
          <a:p>
            <a:fld id="{880DD599-EB65-44E5-8D3D-6C932B12F177}" type="datetimeFigureOut">
              <a:rPr lang="sv-SE" smtClean="0"/>
              <a:t>2021-03-21</a:t>
            </a:fld>
            <a:endParaRPr lang="sv-SE"/>
          </a:p>
        </p:txBody>
      </p:sp>
      <p:sp>
        <p:nvSpPr>
          <p:cNvPr id="6" name="Platshållare för sidfot 5">
            <a:extLst>
              <a:ext uri="{FF2B5EF4-FFF2-40B4-BE49-F238E27FC236}">
                <a16:creationId xmlns:a16="http://schemas.microsoft.com/office/drawing/2014/main" id="{C904D70A-419D-4075-B5A8-00607C84A7C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509AE2C8-1667-4036-A975-456579245D05}"/>
              </a:ext>
            </a:extLst>
          </p:cNvPr>
          <p:cNvSpPr>
            <a:spLocks noGrp="1"/>
          </p:cNvSpPr>
          <p:nvPr>
            <p:ph type="sldNum" sz="quarter" idx="12"/>
          </p:nvPr>
        </p:nvSpPr>
        <p:spPr/>
        <p:txBody>
          <a:bodyPr/>
          <a:lstStyle/>
          <a:p>
            <a:fld id="{7A7B22E2-5DBD-4DB1-A38C-70A5CA839A71}" type="slidenum">
              <a:rPr lang="sv-SE" smtClean="0"/>
              <a:t>‹#›</a:t>
            </a:fld>
            <a:endParaRPr lang="sv-SE"/>
          </a:p>
        </p:txBody>
      </p:sp>
    </p:spTree>
    <p:extLst>
      <p:ext uri="{BB962C8B-B14F-4D97-AF65-F5344CB8AC3E}">
        <p14:creationId xmlns:p14="http://schemas.microsoft.com/office/powerpoint/2010/main" val="2485379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8A17AB0-76B7-4C18-939C-93E6507C69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0D130D60-6681-49FB-810C-98285DCAEC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B165478-A648-4DA7-93A3-141BBE8621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0DD599-EB65-44E5-8D3D-6C932B12F177}" type="datetimeFigureOut">
              <a:rPr lang="sv-SE" smtClean="0"/>
              <a:t>2021-03-21</a:t>
            </a:fld>
            <a:endParaRPr lang="sv-SE"/>
          </a:p>
        </p:txBody>
      </p:sp>
      <p:sp>
        <p:nvSpPr>
          <p:cNvPr id="5" name="Platshållare för sidfot 4">
            <a:extLst>
              <a:ext uri="{FF2B5EF4-FFF2-40B4-BE49-F238E27FC236}">
                <a16:creationId xmlns:a16="http://schemas.microsoft.com/office/drawing/2014/main" id="{6513F06A-EA3D-4416-ADFD-DE15CD0179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A1553E1C-F9A9-44D2-9AB9-FE764BF487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7B22E2-5DBD-4DB1-A38C-70A5CA839A71}" type="slidenum">
              <a:rPr lang="sv-SE" smtClean="0"/>
              <a:t>‹#›</a:t>
            </a:fld>
            <a:endParaRPr lang="sv-SE"/>
          </a:p>
        </p:txBody>
      </p:sp>
    </p:spTree>
    <p:extLst>
      <p:ext uri="{BB962C8B-B14F-4D97-AF65-F5344CB8AC3E}">
        <p14:creationId xmlns:p14="http://schemas.microsoft.com/office/powerpoint/2010/main" val="2866225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B3A742D-8E13-4533-A23E-DDDD0522514E}"/>
              </a:ext>
            </a:extLst>
          </p:cNvPr>
          <p:cNvSpPr>
            <a:spLocks noGrp="1"/>
          </p:cNvSpPr>
          <p:nvPr>
            <p:ph type="ctrTitle"/>
          </p:nvPr>
        </p:nvSpPr>
        <p:spPr>
          <a:xfrm>
            <a:off x="406400" y="1813243"/>
            <a:ext cx="11501120" cy="2387600"/>
          </a:xfrm>
        </p:spPr>
        <p:txBody>
          <a:bodyPr>
            <a:noAutofit/>
          </a:bodyPr>
          <a:lstStyle/>
          <a:p>
            <a:r>
              <a:rPr lang="sv-SE" sz="4000" b="0" i="0" u="none" strike="noStrike" baseline="0" dirty="0">
                <a:solidFill>
                  <a:schemeClr val="tx1">
                    <a:lumMod val="85000"/>
                    <a:lumOff val="15000"/>
                  </a:schemeClr>
                </a:solidFill>
                <a:latin typeface="Agenda-Semibold"/>
              </a:rPr>
              <a:t>Förutsättningar för innovation i den</a:t>
            </a:r>
            <a:br>
              <a:rPr lang="sv-SE" sz="4000" b="0" i="0" u="none" strike="noStrike" baseline="0" dirty="0">
                <a:solidFill>
                  <a:schemeClr val="tx1">
                    <a:lumMod val="85000"/>
                    <a:lumOff val="15000"/>
                  </a:schemeClr>
                </a:solidFill>
                <a:latin typeface="Agenda-Semibold"/>
              </a:rPr>
            </a:br>
            <a:r>
              <a:rPr lang="sv-SE" sz="4000" b="0" i="0" u="none" strike="noStrike" baseline="0" dirty="0">
                <a:solidFill>
                  <a:schemeClr val="tx1">
                    <a:lumMod val="85000"/>
                    <a:lumOff val="15000"/>
                  </a:schemeClr>
                </a:solidFill>
                <a:latin typeface="Agenda-Semibold"/>
              </a:rPr>
              <a:t>växtbaserade värdekedjan</a:t>
            </a:r>
            <a:br>
              <a:rPr lang="sv-SE" sz="4000" b="0" i="0" u="none" strike="noStrike" baseline="0" dirty="0">
                <a:solidFill>
                  <a:schemeClr val="tx1">
                    <a:lumMod val="85000"/>
                    <a:lumOff val="15000"/>
                  </a:schemeClr>
                </a:solidFill>
                <a:latin typeface="Agenda-Semibold"/>
              </a:rPr>
            </a:br>
            <a:br>
              <a:rPr lang="sv-SE" sz="4000" b="0" i="0" u="none" strike="noStrike" baseline="0" dirty="0">
                <a:solidFill>
                  <a:schemeClr val="tx1">
                    <a:lumMod val="85000"/>
                    <a:lumOff val="15000"/>
                  </a:schemeClr>
                </a:solidFill>
                <a:latin typeface="Agenda-Semibold"/>
              </a:rPr>
            </a:br>
            <a:r>
              <a:rPr lang="sv-SE" sz="3200" b="0" i="0" u="none" strike="noStrike" baseline="0" dirty="0">
                <a:solidFill>
                  <a:schemeClr val="tx1">
                    <a:lumMod val="85000"/>
                    <a:lumOff val="15000"/>
                  </a:schemeClr>
                </a:solidFill>
                <a:latin typeface="Agenda-Regular"/>
              </a:rPr>
              <a:t>En gap-analys</a:t>
            </a:r>
            <a:endParaRPr lang="sv-SE" sz="3200" dirty="0">
              <a:solidFill>
                <a:schemeClr val="tx1">
                  <a:lumMod val="85000"/>
                  <a:lumOff val="15000"/>
                </a:schemeClr>
              </a:solidFill>
            </a:endParaRPr>
          </a:p>
        </p:txBody>
      </p:sp>
      <p:sp>
        <p:nvSpPr>
          <p:cNvPr id="3" name="Underrubrik 2">
            <a:extLst>
              <a:ext uri="{FF2B5EF4-FFF2-40B4-BE49-F238E27FC236}">
                <a16:creationId xmlns:a16="http://schemas.microsoft.com/office/drawing/2014/main" id="{12FBA498-D4D1-4AF6-B823-23F272DB21D5}"/>
              </a:ext>
            </a:extLst>
          </p:cNvPr>
          <p:cNvSpPr>
            <a:spLocks noGrp="1"/>
          </p:cNvSpPr>
          <p:nvPr>
            <p:ph type="subTitle" idx="1"/>
          </p:nvPr>
        </p:nvSpPr>
        <p:spPr>
          <a:xfrm>
            <a:off x="1524000" y="5400358"/>
            <a:ext cx="9144000" cy="1655762"/>
          </a:xfrm>
        </p:spPr>
        <p:txBody>
          <a:bodyPr>
            <a:normAutofit/>
          </a:bodyPr>
          <a:lstStyle/>
          <a:p>
            <a:r>
              <a:rPr lang="sv-SE" sz="1800" dirty="0">
                <a:solidFill>
                  <a:schemeClr val="tx1">
                    <a:lumMod val="85000"/>
                    <a:lumOff val="15000"/>
                  </a:schemeClr>
                </a:solidFill>
              </a:rPr>
              <a:t>Sara Johansson och Lars Pettersson</a:t>
            </a:r>
          </a:p>
        </p:txBody>
      </p:sp>
    </p:spTree>
    <p:extLst>
      <p:ext uri="{BB962C8B-B14F-4D97-AF65-F5344CB8AC3E}">
        <p14:creationId xmlns:p14="http://schemas.microsoft.com/office/powerpoint/2010/main" val="10885443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E99716E-C0C6-4842-AE1D-271579A2A2BA}"/>
              </a:ext>
            </a:extLst>
          </p:cNvPr>
          <p:cNvSpPr>
            <a:spLocks noGrp="1"/>
          </p:cNvSpPr>
          <p:nvPr>
            <p:ph type="title"/>
          </p:nvPr>
        </p:nvSpPr>
        <p:spPr/>
        <p:txBody>
          <a:bodyPr>
            <a:normAutofit/>
          </a:bodyPr>
          <a:lstStyle/>
          <a:p>
            <a:r>
              <a:rPr lang="sv-SE" sz="3200" b="1" dirty="0">
                <a:solidFill>
                  <a:schemeClr val="tx1">
                    <a:lumMod val="85000"/>
                    <a:lumOff val="15000"/>
                  </a:schemeClr>
                </a:solidFill>
                <a:latin typeface="Times New Roman" panose="02020603050405020304" pitchFamily="18" charset="0"/>
                <a:ea typeface="ScalaOT" panose="02010504040101020102" pitchFamily="50" charset="0"/>
                <a:cs typeface="Times New Roman" panose="02020603050405020304" pitchFamily="18" charset="0"/>
              </a:rPr>
              <a:t>Förutsättningar för samarbeten är sannolikt bäst i tidiga delar av värdekedjan</a:t>
            </a:r>
            <a:r>
              <a:rPr lang="sv-SE" sz="3200" dirty="0">
                <a:solidFill>
                  <a:schemeClr val="tx1">
                    <a:lumMod val="85000"/>
                    <a:lumOff val="15000"/>
                  </a:schemeClr>
                </a:solidFill>
                <a:latin typeface="Times New Roman" panose="02020603050405020304" pitchFamily="18" charset="0"/>
                <a:ea typeface="ScalaOT" panose="02010504040101020102" pitchFamily="50" charset="0"/>
                <a:cs typeface="Times New Roman" panose="02020603050405020304" pitchFamily="18" charset="0"/>
              </a:rPr>
              <a:t> </a:t>
            </a:r>
            <a:endParaRPr lang="sv-SE" sz="3200" dirty="0">
              <a:solidFill>
                <a:schemeClr val="tx1">
                  <a:lumMod val="85000"/>
                  <a:lumOff val="15000"/>
                </a:schemeClr>
              </a:solidFill>
            </a:endParaRPr>
          </a:p>
        </p:txBody>
      </p:sp>
      <p:sp>
        <p:nvSpPr>
          <p:cNvPr id="3" name="Platshållare för innehåll 2">
            <a:extLst>
              <a:ext uri="{FF2B5EF4-FFF2-40B4-BE49-F238E27FC236}">
                <a16:creationId xmlns:a16="http://schemas.microsoft.com/office/drawing/2014/main" id="{F24A92CF-F315-4C5F-ACE2-C5C6030FBF20}"/>
              </a:ext>
            </a:extLst>
          </p:cNvPr>
          <p:cNvSpPr>
            <a:spLocks noGrp="1"/>
          </p:cNvSpPr>
          <p:nvPr>
            <p:ph idx="1"/>
          </p:nvPr>
        </p:nvSpPr>
        <p:spPr>
          <a:xfrm>
            <a:off x="838200" y="1825625"/>
            <a:ext cx="10515600" cy="2370455"/>
          </a:xfrm>
        </p:spPr>
        <p:txBody>
          <a:bodyPr/>
          <a:lstStyle/>
          <a:p>
            <a:r>
              <a:rPr lang="sv-SE" sz="1800" dirty="0">
                <a:effectLst/>
                <a:latin typeface="Times New Roman" panose="02020603050405020304" pitchFamily="18" charset="0"/>
                <a:ea typeface="ScalaOT" panose="02010504040101020102" pitchFamily="50" charset="0"/>
                <a:cs typeface="Times New Roman" panose="02020603050405020304" pitchFamily="18" charset="0"/>
              </a:rPr>
              <a:t>Förutsättningar för samarbeten kan bero på i vilka delar av värdekedjan de initieras.</a:t>
            </a:r>
          </a:p>
          <a:p>
            <a:r>
              <a:rPr lang="sv-SE" sz="1800" dirty="0">
                <a:latin typeface="Times New Roman" panose="02020603050405020304" pitchFamily="18" charset="0"/>
                <a:ea typeface="ScalaOT" panose="02010504040101020102" pitchFamily="50" charset="0"/>
                <a:cs typeface="Times New Roman" panose="02020603050405020304" pitchFamily="18" charset="0"/>
              </a:rPr>
              <a:t>Förutsättningar för samarbeten förefaller enklare i tidiga delar av värdekedjorna jämfört med senare delar där företagens affärsidéer riskerar att hamna mer i blickfånget.</a:t>
            </a:r>
          </a:p>
          <a:p>
            <a:r>
              <a:rPr lang="sv-SE" sz="1800" dirty="0">
                <a:latin typeface="Times New Roman" panose="02020603050405020304" pitchFamily="18" charset="0"/>
                <a:ea typeface="ScalaOT" panose="02010504040101020102" pitchFamily="50" charset="0"/>
                <a:cs typeface="Times New Roman" panose="02020603050405020304" pitchFamily="18" charset="0"/>
              </a:rPr>
              <a:t>Informationsöverföring från de led som står nära slutanvändaren till de led som ligger tidigt i kedjan är centralt för att de tidiga leden ska kunna bidra med innovation som genererar nytta för konsumenten.</a:t>
            </a:r>
          </a:p>
        </p:txBody>
      </p:sp>
    </p:spTree>
    <p:extLst>
      <p:ext uri="{BB962C8B-B14F-4D97-AF65-F5344CB8AC3E}">
        <p14:creationId xmlns:p14="http://schemas.microsoft.com/office/powerpoint/2010/main" val="215112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07A1E5E-99F9-4F6A-87F2-38BF3D36229A}"/>
              </a:ext>
            </a:extLst>
          </p:cNvPr>
          <p:cNvSpPr>
            <a:spLocks noGrp="1"/>
          </p:cNvSpPr>
          <p:nvPr>
            <p:ph type="title"/>
          </p:nvPr>
        </p:nvSpPr>
        <p:spPr/>
        <p:txBody>
          <a:bodyPr/>
          <a:lstStyle/>
          <a:p>
            <a:r>
              <a:rPr lang="sv-SE" dirty="0"/>
              <a:t>GAP-analys</a:t>
            </a:r>
          </a:p>
        </p:txBody>
      </p:sp>
      <p:sp>
        <p:nvSpPr>
          <p:cNvPr id="3" name="Platshållare för innehåll 2">
            <a:extLst>
              <a:ext uri="{FF2B5EF4-FFF2-40B4-BE49-F238E27FC236}">
                <a16:creationId xmlns:a16="http://schemas.microsoft.com/office/drawing/2014/main" id="{8D4B8B63-F28A-4575-837C-41BEF22C8F78}"/>
              </a:ext>
            </a:extLst>
          </p:cNvPr>
          <p:cNvSpPr>
            <a:spLocks noGrp="1"/>
          </p:cNvSpPr>
          <p:nvPr>
            <p:ph idx="1"/>
          </p:nvPr>
        </p:nvSpPr>
        <p:spPr/>
        <p:txBody>
          <a:bodyPr/>
          <a:lstStyle/>
          <a:p>
            <a:r>
              <a:rPr lang="sv-SE" dirty="0"/>
              <a:t>Skillnad mellan upplevd situation och ”bäst möjlig” (potentiell).</a:t>
            </a:r>
          </a:p>
          <a:p>
            <a:r>
              <a:rPr lang="sv-SE" dirty="0"/>
              <a:t>Utgår från ganska ”normal” betraktelse av förädlingskedja som en grund för stegvis värdeskapande (jfr förädlingsvärden i nationalräkenskaper).</a:t>
            </a:r>
          </a:p>
          <a:p>
            <a:r>
              <a:rPr lang="sv-SE" dirty="0"/>
              <a:t>Vi finner att företagen möter eller finns i olika marknadsformer och att detta är viktigt att beakta när vi ser till förutsättningar för innovation.</a:t>
            </a:r>
          </a:p>
          <a:p>
            <a:r>
              <a:rPr lang="sv-SE" dirty="0"/>
              <a:t>Geografi liksom särskilda förutsättningar för vegetabiliesektorns är också viktigt utgångspunkter</a:t>
            </a:r>
          </a:p>
        </p:txBody>
      </p:sp>
    </p:spTree>
    <p:extLst>
      <p:ext uri="{BB962C8B-B14F-4D97-AF65-F5344CB8AC3E}">
        <p14:creationId xmlns:p14="http://schemas.microsoft.com/office/powerpoint/2010/main" val="855143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D932E1-628F-4969-AE59-D3B18E757359}"/>
              </a:ext>
            </a:extLst>
          </p:cNvPr>
          <p:cNvSpPr>
            <a:spLocks noGrp="1"/>
          </p:cNvSpPr>
          <p:nvPr>
            <p:ph type="title"/>
          </p:nvPr>
        </p:nvSpPr>
        <p:spPr/>
        <p:txBody>
          <a:bodyPr/>
          <a:lstStyle/>
          <a:p>
            <a:r>
              <a:rPr lang="sv-SE" dirty="0"/>
              <a:t>Metod</a:t>
            </a:r>
          </a:p>
        </p:txBody>
      </p:sp>
      <p:sp>
        <p:nvSpPr>
          <p:cNvPr id="3" name="Platshållare för innehåll 2">
            <a:extLst>
              <a:ext uri="{FF2B5EF4-FFF2-40B4-BE49-F238E27FC236}">
                <a16:creationId xmlns:a16="http://schemas.microsoft.com/office/drawing/2014/main" id="{A8492619-7F0B-4C71-877B-C72F6EB467D0}"/>
              </a:ext>
            </a:extLst>
          </p:cNvPr>
          <p:cNvSpPr>
            <a:spLocks noGrp="1"/>
          </p:cNvSpPr>
          <p:nvPr>
            <p:ph idx="1"/>
          </p:nvPr>
        </p:nvSpPr>
        <p:spPr/>
        <p:txBody>
          <a:bodyPr/>
          <a:lstStyle/>
          <a:p>
            <a:r>
              <a:rPr lang="sv-SE" dirty="0"/>
              <a:t>Beskrivande statistik.</a:t>
            </a:r>
          </a:p>
          <a:p>
            <a:r>
              <a:rPr lang="sv-SE" dirty="0"/>
              <a:t>Översikt av svensk politik för innovation.</a:t>
            </a:r>
          </a:p>
          <a:p>
            <a:r>
              <a:rPr lang="sv-SE" dirty="0"/>
              <a:t>Röster från sektorn genom intervjuer och workshops.</a:t>
            </a:r>
          </a:p>
          <a:p>
            <a:r>
              <a:rPr lang="sv-SE" dirty="0"/>
              <a:t>Identifiering av GAP.</a:t>
            </a:r>
          </a:p>
        </p:txBody>
      </p:sp>
    </p:spTree>
    <p:extLst>
      <p:ext uri="{BB962C8B-B14F-4D97-AF65-F5344CB8AC3E}">
        <p14:creationId xmlns:p14="http://schemas.microsoft.com/office/powerpoint/2010/main" val="3042066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89AB188-C835-4C57-A04E-E0C9C2A49A94}"/>
              </a:ext>
            </a:extLst>
          </p:cNvPr>
          <p:cNvSpPr>
            <a:spLocks noGrp="1"/>
          </p:cNvSpPr>
          <p:nvPr>
            <p:ph type="title"/>
          </p:nvPr>
        </p:nvSpPr>
        <p:spPr/>
        <p:txBody>
          <a:bodyPr>
            <a:normAutofit/>
          </a:bodyPr>
          <a:lstStyle/>
          <a:p>
            <a:r>
              <a:rPr lang="sv-SE" sz="3200" b="1" dirty="0">
                <a:solidFill>
                  <a:schemeClr val="tx1">
                    <a:lumMod val="85000"/>
                    <a:lumOff val="15000"/>
                  </a:schemeClr>
                </a:solidFill>
                <a:effectLst/>
                <a:latin typeface="Times New Roman" panose="02020603050405020304" pitchFamily="18" charset="0"/>
                <a:ea typeface="ScalaOT" panose="02010504040101020102" pitchFamily="50" charset="0"/>
                <a:cs typeface="Times New Roman" panose="02020603050405020304" pitchFamily="18" charset="0"/>
              </a:rPr>
              <a:t>Nationell snarare än regional politik som är långsiktig</a:t>
            </a:r>
            <a:endParaRPr lang="sv-SE" sz="3200" dirty="0">
              <a:solidFill>
                <a:schemeClr val="tx1">
                  <a:lumMod val="85000"/>
                  <a:lumOff val="15000"/>
                </a:schemeClr>
              </a:solidFill>
            </a:endParaRPr>
          </a:p>
        </p:txBody>
      </p:sp>
      <p:sp>
        <p:nvSpPr>
          <p:cNvPr id="3" name="Platshållare för innehåll 2">
            <a:extLst>
              <a:ext uri="{FF2B5EF4-FFF2-40B4-BE49-F238E27FC236}">
                <a16:creationId xmlns:a16="http://schemas.microsoft.com/office/drawing/2014/main" id="{DD811D67-887E-4CE1-B06F-06D9973382C2}"/>
              </a:ext>
            </a:extLst>
          </p:cNvPr>
          <p:cNvSpPr>
            <a:spLocks noGrp="1"/>
          </p:cNvSpPr>
          <p:nvPr>
            <p:ph idx="1"/>
          </p:nvPr>
        </p:nvSpPr>
        <p:spPr>
          <a:xfrm>
            <a:off x="838200" y="1396048"/>
            <a:ext cx="10515600" cy="1750695"/>
          </a:xfrm>
        </p:spPr>
        <p:txBody>
          <a:bodyPr>
            <a:normAutofit fontScale="92500" lnSpcReduction="10000"/>
          </a:bodyPr>
          <a:lstStyle/>
          <a:p>
            <a:r>
              <a:rPr lang="sv-SE" sz="2000" dirty="0" err="1">
                <a:solidFill>
                  <a:schemeClr val="tx1">
                    <a:lumMod val="85000"/>
                    <a:lumOff val="15000"/>
                  </a:schemeClr>
                </a:solidFill>
                <a:effectLst/>
                <a:latin typeface="Times New Roman" panose="02020603050405020304" pitchFamily="18" charset="0"/>
                <a:ea typeface="ScalaOT" panose="02010504040101020102" pitchFamily="50" charset="0"/>
                <a:cs typeface="Times New Roman" panose="02020603050405020304" pitchFamily="18" charset="0"/>
              </a:rPr>
              <a:t>Sektorsorienterad</a:t>
            </a:r>
            <a:r>
              <a:rPr lang="sv-SE" sz="2000" dirty="0">
                <a:solidFill>
                  <a:schemeClr val="tx1">
                    <a:lumMod val="85000"/>
                    <a:lumOff val="15000"/>
                  </a:schemeClr>
                </a:solidFill>
                <a:effectLst/>
                <a:latin typeface="Times New Roman" panose="02020603050405020304" pitchFamily="18" charset="0"/>
                <a:ea typeface="ScalaOT" panose="02010504040101020102" pitchFamily="50" charset="0"/>
                <a:cs typeface="Times New Roman" panose="02020603050405020304" pitchFamily="18" charset="0"/>
              </a:rPr>
              <a:t> nationell politik som har starka länkar med avseende på </a:t>
            </a:r>
            <a:r>
              <a:rPr lang="sv-SE" sz="2000" dirty="0">
                <a:solidFill>
                  <a:schemeClr val="tx1">
                    <a:lumMod val="85000"/>
                    <a:lumOff val="15000"/>
                  </a:schemeClr>
                </a:solidFill>
                <a:latin typeface="Times New Roman" panose="02020603050405020304" pitchFamily="18" charset="0"/>
                <a:ea typeface="ScalaOT" panose="02010504040101020102" pitchFamily="50" charset="0"/>
                <a:cs typeface="Times New Roman" panose="02020603050405020304" pitchFamily="18" charset="0"/>
              </a:rPr>
              <a:t>regionala specialiseringsfördelar.</a:t>
            </a:r>
          </a:p>
          <a:p>
            <a:r>
              <a:rPr lang="sv-SE" sz="2000" dirty="0">
                <a:solidFill>
                  <a:schemeClr val="tx1">
                    <a:lumMod val="85000"/>
                    <a:lumOff val="15000"/>
                  </a:schemeClr>
                </a:solidFill>
                <a:effectLst/>
                <a:latin typeface="Times New Roman" panose="02020603050405020304" pitchFamily="18" charset="0"/>
                <a:ea typeface="ScalaOT" panose="02010504040101020102" pitchFamily="50" charset="0"/>
                <a:cs typeface="Times New Roman" panose="02020603050405020304" pitchFamily="18" charset="0"/>
              </a:rPr>
              <a:t>Utbyte av erfarenheter och kunskap</a:t>
            </a:r>
          </a:p>
          <a:p>
            <a:r>
              <a:rPr lang="sv-SE" sz="2000" dirty="0">
                <a:solidFill>
                  <a:schemeClr val="tx1">
                    <a:lumMod val="85000"/>
                    <a:lumOff val="15000"/>
                  </a:schemeClr>
                </a:solidFill>
                <a:latin typeface="Times New Roman" panose="02020603050405020304" pitchFamily="18" charset="0"/>
                <a:ea typeface="ScalaOT" panose="02010504040101020102" pitchFamily="50" charset="0"/>
                <a:cs typeface="Times New Roman" panose="02020603050405020304" pitchFamily="18" charset="0"/>
              </a:rPr>
              <a:t>Stimulans för innovationsaktiviteter som är starka och utnyttjar ömsesidiga beroenden till varandra.</a:t>
            </a:r>
          </a:p>
          <a:p>
            <a:r>
              <a:rPr lang="sv-SE" sz="2000" dirty="0">
                <a:solidFill>
                  <a:schemeClr val="tx1">
                    <a:lumMod val="85000"/>
                    <a:lumOff val="15000"/>
                  </a:schemeClr>
                </a:solidFill>
                <a:effectLst/>
                <a:latin typeface="Times New Roman" panose="02020603050405020304" pitchFamily="18" charset="0"/>
                <a:ea typeface="ScalaOT" panose="02010504040101020102" pitchFamily="50" charset="0"/>
                <a:cs typeface="Times New Roman" panose="02020603050405020304" pitchFamily="18" charset="0"/>
              </a:rPr>
              <a:t>Långsiktighet.</a:t>
            </a:r>
          </a:p>
          <a:p>
            <a:endParaRPr lang="sv-SE" dirty="0"/>
          </a:p>
        </p:txBody>
      </p:sp>
      <p:sp>
        <p:nvSpPr>
          <p:cNvPr id="4" name="Rubrik 1">
            <a:extLst>
              <a:ext uri="{FF2B5EF4-FFF2-40B4-BE49-F238E27FC236}">
                <a16:creationId xmlns:a16="http://schemas.microsoft.com/office/drawing/2014/main" id="{A2ACABF2-D58B-4C7A-853D-FA8FC23C8A85}"/>
              </a:ext>
            </a:extLst>
          </p:cNvPr>
          <p:cNvSpPr txBox="1">
            <a:spLocks/>
          </p:cNvSpPr>
          <p:nvPr/>
        </p:nvSpPr>
        <p:spPr>
          <a:xfrm>
            <a:off x="838200" y="313944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200" b="1" dirty="0">
                <a:solidFill>
                  <a:schemeClr val="tx1">
                    <a:lumMod val="85000"/>
                    <a:lumOff val="15000"/>
                  </a:schemeClr>
                </a:solidFill>
                <a:latin typeface="Times New Roman" panose="02020603050405020304" pitchFamily="18" charset="0"/>
                <a:ea typeface="ScalaOT" panose="02010504040101020102" pitchFamily="50" charset="0"/>
              </a:rPr>
              <a:t>Entreprenörens roll måste vara tydlig</a:t>
            </a:r>
            <a:endParaRPr lang="sv-SE" sz="3200" dirty="0">
              <a:solidFill>
                <a:schemeClr val="tx1">
                  <a:lumMod val="85000"/>
                  <a:lumOff val="15000"/>
                </a:schemeClr>
              </a:solidFill>
            </a:endParaRPr>
          </a:p>
        </p:txBody>
      </p:sp>
      <p:sp>
        <p:nvSpPr>
          <p:cNvPr id="5" name="Platshållare för innehåll 2">
            <a:extLst>
              <a:ext uri="{FF2B5EF4-FFF2-40B4-BE49-F238E27FC236}">
                <a16:creationId xmlns:a16="http://schemas.microsoft.com/office/drawing/2014/main" id="{20EB8006-BB4D-4B2F-B124-E30A4074E522}"/>
              </a:ext>
            </a:extLst>
          </p:cNvPr>
          <p:cNvSpPr txBox="1">
            <a:spLocks/>
          </p:cNvSpPr>
          <p:nvPr/>
        </p:nvSpPr>
        <p:spPr>
          <a:xfrm>
            <a:off x="838200" y="4072731"/>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800" dirty="0">
                <a:solidFill>
                  <a:schemeClr val="tx1">
                    <a:lumMod val="85000"/>
                    <a:lumOff val="15000"/>
                  </a:schemeClr>
                </a:solidFill>
                <a:latin typeface="Times New Roman" panose="02020603050405020304" pitchFamily="18" charset="0"/>
                <a:ea typeface="ScalaOT" panose="02010504040101020102" pitchFamily="50" charset="0"/>
              </a:rPr>
              <a:t>Entreprenören är central för varje innovation.</a:t>
            </a:r>
          </a:p>
          <a:p>
            <a:r>
              <a:rPr lang="sv-SE" sz="1800" dirty="0">
                <a:solidFill>
                  <a:schemeClr val="tx1">
                    <a:lumMod val="85000"/>
                    <a:lumOff val="15000"/>
                  </a:schemeClr>
                </a:solidFill>
                <a:latin typeface="Times New Roman" panose="02020603050405020304" pitchFamily="18" charset="0"/>
                <a:ea typeface="ScalaOT" panose="02010504040101020102" pitchFamily="50" charset="0"/>
              </a:rPr>
              <a:t>Identifierar marknadsmöjlighet på ett unikt sätt.</a:t>
            </a:r>
          </a:p>
          <a:p>
            <a:r>
              <a:rPr lang="sv-SE" sz="1800" dirty="0">
                <a:solidFill>
                  <a:schemeClr val="tx1">
                    <a:lumMod val="85000"/>
                    <a:lumOff val="15000"/>
                  </a:schemeClr>
                </a:solidFill>
                <a:latin typeface="Times New Roman" panose="02020603050405020304" pitchFamily="18" charset="0"/>
                <a:ea typeface="ScalaOT" panose="02010504040101020102" pitchFamily="50" charset="0"/>
              </a:rPr>
              <a:t>Hantera risker med möjlighet till vinst.</a:t>
            </a:r>
          </a:p>
          <a:p>
            <a:r>
              <a:rPr lang="sv-SE" sz="1800" dirty="0">
                <a:solidFill>
                  <a:schemeClr val="tx1">
                    <a:lumMod val="85000"/>
                    <a:lumOff val="15000"/>
                  </a:schemeClr>
                </a:solidFill>
                <a:latin typeface="Times New Roman" panose="02020603050405020304" pitchFamily="18" charset="0"/>
                <a:ea typeface="ScalaOT" panose="02010504040101020102" pitchFamily="50" charset="0"/>
              </a:rPr>
              <a:t>Exempelvis koordinerande med målsättning av ta en produkt till marknaden.</a:t>
            </a:r>
          </a:p>
          <a:p>
            <a:pPr marL="0" indent="0">
              <a:buFont typeface="Arial" panose="020B0604020202020204" pitchFamily="34" charset="0"/>
              <a:buNone/>
            </a:pPr>
            <a:r>
              <a:rPr lang="sv-SE" sz="1800" dirty="0">
                <a:solidFill>
                  <a:schemeClr val="tx1">
                    <a:lumMod val="85000"/>
                    <a:lumOff val="15000"/>
                  </a:schemeClr>
                </a:solidFill>
                <a:latin typeface="Times New Roman" panose="02020603050405020304" pitchFamily="18" charset="0"/>
                <a:ea typeface="ScalaOT" panose="02010504040101020102" pitchFamily="50" charset="0"/>
              </a:rPr>
              <a:t>.</a:t>
            </a:r>
            <a:endParaRPr lang="sv-SE" dirty="0">
              <a:solidFill>
                <a:schemeClr val="tx1">
                  <a:lumMod val="85000"/>
                  <a:lumOff val="15000"/>
                </a:schemeClr>
              </a:solidFill>
            </a:endParaRPr>
          </a:p>
        </p:txBody>
      </p:sp>
    </p:spTree>
    <p:extLst>
      <p:ext uri="{BB962C8B-B14F-4D97-AF65-F5344CB8AC3E}">
        <p14:creationId xmlns:p14="http://schemas.microsoft.com/office/powerpoint/2010/main" val="1210880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4D2008-9E55-45E5-A4C0-CFFFED801C56}"/>
              </a:ext>
            </a:extLst>
          </p:cNvPr>
          <p:cNvSpPr>
            <a:spLocks noGrp="1"/>
          </p:cNvSpPr>
          <p:nvPr>
            <p:ph type="title"/>
          </p:nvPr>
        </p:nvSpPr>
        <p:spPr/>
        <p:txBody>
          <a:bodyPr>
            <a:normAutofit/>
          </a:bodyPr>
          <a:lstStyle/>
          <a:p>
            <a:r>
              <a:rPr lang="sv-SE" sz="3200" b="1" dirty="0">
                <a:solidFill>
                  <a:schemeClr val="tx1">
                    <a:lumMod val="85000"/>
                    <a:lumOff val="15000"/>
                  </a:schemeClr>
                </a:solidFill>
                <a:latin typeface="Times New Roman" panose="02020603050405020304" pitchFamily="18" charset="0"/>
                <a:ea typeface="ScalaOT" panose="02010504040101020102" pitchFamily="50" charset="0"/>
                <a:cs typeface="Times New Roman" panose="02020603050405020304" pitchFamily="18" charset="0"/>
              </a:rPr>
              <a:t>Marknaden för slutlig produkt, efterfrågan och konsumenters tycke och smak som utgångspunkt</a:t>
            </a:r>
            <a:endParaRPr lang="sv-SE" sz="3200" dirty="0">
              <a:solidFill>
                <a:schemeClr val="tx1">
                  <a:lumMod val="85000"/>
                  <a:lumOff val="15000"/>
                </a:schemeClr>
              </a:solidFill>
            </a:endParaRPr>
          </a:p>
        </p:txBody>
      </p:sp>
      <p:sp>
        <p:nvSpPr>
          <p:cNvPr id="3" name="Platshållare för innehåll 2">
            <a:extLst>
              <a:ext uri="{FF2B5EF4-FFF2-40B4-BE49-F238E27FC236}">
                <a16:creationId xmlns:a16="http://schemas.microsoft.com/office/drawing/2014/main" id="{6F5BBDFD-5234-4E6B-947D-8212A49DDA04}"/>
              </a:ext>
            </a:extLst>
          </p:cNvPr>
          <p:cNvSpPr>
            <a:spLocks noGrp="1"/>
          </p:cNvSpPr>
          <p:nvPr>
            <p:ph idx="1"/>
          </p:nvPr>
        </p:nvSpPr>
        <p:spPr>
          <a:xfrm>
            <a:off x="838200" y="1690688"/>
            <a:ext cx="10515600" cy="1253967"/>
          </a:xfrm>
        </p:spPr>
        <p:txBody>
          <a:bodyPr/>
          <a:lstStyle/>
          <a:p>
            <a:r>
              <a:rPr lang="sv-SE" sz="1800" dirty="0">
                <a:solidFill>
                  <a:schemeClr val="tx1">
                    <a:lumMod val="85000"/>
                    <a:lumOff val="15000"/>
                  </a:schemeClr>
                </a:solidFill>
                <a:effectLst/>
                <a:latin typeface="Times New Roman" panose="02020603050405020304" pitchFamily="18" charset="0"/>
                <a:ea typeface="ScalaOT" panose="02010504040101020102" pitchFamily="50" charset="0"/>
                <a:cs typeface="Times New Roman" panose="02020603050405020304" pitchFamily="18" charset="0"/>
              </a:rPr>
              <a:t>Betona efterfrågesidan och att utgå från konsumenters betalningsvilja.</a:t>
            </a:r>
          </a:p>
          <a:p>
            <a:r>
              <a:rPr lang="sv-SE" sz="1800" dirty="0">
                <a:solidFill>
                  <a:schemeClr val="tx1">
                    <a:lumMod val="85000"/>
                    <a:lumOff val="15000"/>
                  </a:schemeClr>
                </a:solidFill>
                <a:latin typeface="Times New Roman" panose="02020603050405020304" pitchFamily="18" charset="0"/>
                <a:ea typeface="ScalaOT" panose="02010504040101020102" pitchFamily="50" charset="0"/>
                <a:cs typeface="Times New Roman" panose="02020603050405020304" pitchFamily="18" charset="0"/>
              </a:rPr>
              <a:t>Trender </a:t>
            </a:r>
            <a:r>
              <a:rPr lang="sv-SE" sz="1800" dirty="0" err="1">
                <a:solidFill>
                  <a:schemeClr val="tx1">
                    <a:lumMod val="85000"/>
                    <a:lumOff val="15000"/>
                  </a:schemeClr>
                </a:solidFill>
                <a:latin typeface="Times New Roman" panose="02020603050405020304" pitchFamily="18" charset="0"/>
                <a:ea typeface="ScalaOT" panose="02010504040101020102" pitchFamily="50" charset="0"/>
                <a:cs typeface="Times New Roman" panose="02020603050405020304" pitchFamily="18" charset="0"/>
              </a:rPr>
              <a:t>m.a.p</a:t>
            </a:r>
            <a:r>
              <a:rPr lang="sv-SE" sz="1800" dirty="0">
                <a:solidFill>
                  <a:schemeClr val="tx1">
                    <a:lumMod val="85000"/>
                    <a:lumOff val="15000"/>
                  </a:schemeClr>
                </a:solidFill>
                <a:latin typeface="Times New Roman" panose="02020603050405020304" pitchFamily="18" charset="0"/>
                <a:ea typeface="ScalaOT" panose="02010504040101020102" pitchFamily="50" charset="0"/>
                <a:cs typeface="Times New Roman" panose="02020603050405020304" pitchFamily="18" charset="0"/>
              </a:rPr>
              <a:t>. tycke och smak, preferenser, mm.</a:t>
            </a:r>
          </a:p>
          <a:p>
            <a:r>
              <a:rPr lang="sv-SE" sz="1800" dirty="0">
                <a:solidFill>
                  <a:schemeClr val="tx1">
                    <a:lumMod val="85000"/>
                    <a:lumOff val="15000"/>
                  </a:schemeClr>
                </a:solidFill>
                <a:effectLst/>
                <a:latin typeface="Times New Roman" panose="02020603050405020304" pitchFamily="18" charset="0"/>
                <a:ea typeface="ScalaOT" panose="02010504040101020102" pitchFamily="50" charset="0"/>
                <a:cs typeface="Times New Roman" panose="02020603050405020304" pitchFamily="18" charset="0"/>
              </a:rPr>
              <a:t>Marknadsundersökningar, experiment, tester…</a:t>
            </a:r>
          </a:p>
          <a:p>
            <a:pPr marL="0" indent="0">
              <a:buNone/>
            </a:pPr>
            <a:endParaRPr lang="sv-SE" dirty="0"/>
          </a:p>
        </p:txBody>
      </p:sp>
      <p:sp>
        <p:nvSpPr>
          <p:cNvPr id="4" name="Rubrik 1">
            <a:extLst>
              <a:ext uri="{FF2B5EF4-FFF2-40B4-BE49-F238E27FC236}">
                <a16:creationId xmlns:a16="http://schemas.microsoft.com/office/drawing/2014/main" id="{2822811A-859A-44EF-8BB4-37CF602EE245}"/>
              </a:ext>
            </a:extLst>
          </p:cNvPr>
          <p:cNvSpPr txBox="1">
            <a:spLocks/>
          </p:cNvSpPr>
          <p:nvPr/>
        </p:nvSpPr>
        <p:spPr>
          <a:xfrm>
            <a:off x="838200" y="3016251"/>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200" b="1" dirty="0">
                <a:solidFill>
                  <a:schemeClr val="tx1">
                    <a:lumMod val="85000"/>
                    <a:lumOff val="15000"/>
                  </a:schemeClr>
                </a:solidFill>
                <a:latin typeface="Times New Roman" panose="02020603050405020304" pitchFamily="18" charset="0"/>
                <a:ea typeface="ScalaOT" panose="02010504040101020102" pitchFamily="50" charset="0"/>
                <a:cs typeface="Times New Roman" panose="02020603050405020304" pitchFamily="18" charset="0"/>
              </a:rPr>
              <a:t>Utgå från ett </a:t>
            </a:r>
            <a:r>
              <a:rPr lang="sv-SE" sz="3200" b="1" dirty="0" err="1">
                <a:solidFill>
                  <a:schemeClr val="tx1">
                    <a:lumMod val="85000"/>
                    <a:lumOff val="15000"/>
                  </a:schemeClr>
                </a:solidFill>
                <a:latin typeface="Times New Roman" panose="02020603050405020304" pitchFamily="18" charset="0"/>
                <a:ea typeface="ScalaOT" panose="02010504040101020102" pitchFamily="50" charset="0"/>
                <a:cs typeface="Times New Roman" panose="02020603050405020304" pitchFamily="18" charset="0"/>
              </a:rPr>
              <a:t>agilt</a:t>
            </a:r>
            <a:r>
              <a:rPr lang="sv-SE" sz="3200" b="1" dirty="0">
                <a:solidFill>
                  <a:schemeClr val="tx1">
                    <a:lumMod val="85000"/>
                    <a:lumOff val="15000"/>
                  </a:schemeClr>
                </a:solidFill>
                <a:latin typeface="Times New Roman" panose="02020603050405020304" pitchFamily="18" charset="0"/>
                <a:ea typeface="ScalaOT" panose="02010504040101020102" pitchFamily="50" charset="0"/>
                <a:cs typeface="Times New Roman" panose="02020603050405020304" pitchFamily="18" charset="0"/>
              </a:rPr>
              <a:t> arbetssätt i de aktuella projekten/initiativen som har en större storlek </a:t>
            </a:r>
            <a:endParaRPr lang="sv-SE" sz="3200" dirty="0">
              <a:solidFill>
                <a:schemeClr val="tx1">
                  <a:lumMod val="85000"/>
                  <a:lumOff val="15000"/>
                </a:schemeClr>
              </a:solidFill>
            </a:endParaRPr>
          </a:p>
        </p:txBody>
      </p:sp>
      <p:sp>
        <p:nvSpPr>
          <p:cNvPr id="5" name="Platshållare för innehåll 2">
            <a:extLst>
              <a:ext uri="{FF2B5EF4-FFF2-40B4-BE49-F238E27FC236}">
                <a16:creationId xmlns:a16="http://schemas.microsoft.com/office/drawing/2014/main" id="{7AAB8680-5667-40F9-868D-EB16877FF367}"/>
              </a:ext>
            </a:extLst>
          </p:cNvPr>
          <p:cNvSpPr txBox="1">
            <a:spLocks/>
          </p:cNvSpPr>
          <p:nvPr/>
        </p:nvSpPr>
        <p:spPr>
          <a:xfrm>
            <a:off x="838200" y="4366580"/>
            <a:ext cx="10515600" cy="1455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800" dirty="0">
                <a:solidFill>
                  <a:schemeClr val="tx1">
                    <a:lumMod val="85000"/>
                    <a:lumOff val="15000"/>
                  </a:schemeClr>
                </a:solidFill>
                <a:latin typeface="Times New Roman" panose="02020603050405020304" pitchFamily="18" charset="0"/>
                <a:ea typeface="ScalaOT" panose="02010504040101020102" pitchFamily="50" charset="0"/>
                <a:cs typeface="Times New Roman" panose="02020603050405020304" pitchFamily="18" charset="0"/>
              </a:rPr>
              <a:t>Kommunikation mellan aktörer som ingår i samarbete</a:t>
            </a:r>
          </a:p>
          <a:p>
            <a:r>
              <a:rPr lang="sv-SE" sz="1800" dirty="0">
                <a:solidFill>
                  <a:schemeClr val="tx1">
                    <a:lumMod val="85000"/>
                    <a:lumOff val="15000"/>
                  </a:schemeClr>
                </a:solidFill>
                <a:latin typeface="Times New Roman" panose="02020603050405020304" pitchFamily="18" charset="0"/>
                <a:ea typeface="ScalaOT" panose="02010504040101020102" pitchFamily="50" charset="0"/>
                <a:cs typeface="Times New Roman" panose="02020603050405020304" pitchFamily="18" charset="0"/>
              </a:rPr>
              <a:t>Iterativt arbetssätt med komplementära flöden av information/kunskap och produkter mellan aktörer.</a:t>
            </a:r>
          </a:p>
          <a:p>
            <a:r>
              <a:rPr lang="sv-SE" sz="1800" dirty="0">
                <a:solidFill>
                  <a:schemeClr val="tx1">
                    <a:lumMod val="85000"/>
                    <a:lumOff val="15000"/>
                  </a:schemeClr>
                </a:solidFill>
                <a:latin typeface="Times New Roman" panose="02020603050405020304" pitchFamily="18" charset="0"/>
                <a:ea typeface="ScalaOT" panose="02010504040101020102" pitchFamily="50" charset="0"/>
                <a:cs typeface="Times New Roman" panose="02020603050405020304" pitchFamily="18" charset="0"/>
              </a:rPr>
              <a:t>Utgå från kund (efterfrågan) och kombinera med kunskap och kompetens som finns i företagen och i relaterade forskningsmiljöer. </a:t>
            </a:r>
            <a:endParaRPr lang="sv-SE" dirty="0"/>
          </a:p>
        </p:txBody>
      </p:sp>
    </p:spTree>
    <p:extLst>
      <p:ext uri="{BB962C8B-B14F-4D97-AF65-F5344CB8AC3E}">
        <p14:creationId xmlns:p14="http://schemas.microsoft.com/office/powerpoint/2010/main" val="1317508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30112BD-6DE1-43C4-AA36-E3F2C3BC56FF}"/>
              </a:ext>
            </a:extLst>
          </p:cNvPr>
          <p:cNvSpPr>
            <a:spLocks noGrp="1"/>
          </p:cNvSpPr>
          <p:nvPr>
            <p:ph type="title"/>
          </p:nvPr>
        </p:nvSpPr>
        <p:spPr/>
        <p:txBody>
          <a:bodyPr>
            <a:noAutofit/>
          </a:bodyPr>
          <a:lstStyle/>
          <a:p>
            <a:r>
              <a:rPr lang="sv-SE" sz="3200" b="1" dirty="0">
                <a:solidFill>
                  <a:schemeClr val="tx1">
                    <a:lumMod val="85000"/>
                    <a:lumOff val="15000"/>
                  </a:schemeClr>
                </a:solidFill>
                <a:latin typeface="Times New Roman" panose="02020603050405020304" pitchFamily="18" charset="0"/>
                <a:ea typeface="ScalaOT" panose="02010504040101020102" pitchFamily="50" charset="0"/>
                <a:cs typeface="Times New Roman" panose="02020603050405020304" pitchFamily="18" charset="0"/>
              </a:rPr>
              <a:t>Innovationsprocessen bör stimulera att idéer kan uppkomma och satsningar initieras var som helst i processen</a:t>
            </a:r>
            <a:r>
              <a:rPr lang="sv-SE" sz="3200" dirty="0">
                <a:solidFill>
                  <a:schemeClr val="tx1">
                    <a:lumMod val="85000"/>
                    <a:lumOff val="15000"/>
                  </a:schemeClr>
                </a:solidFill>
                <a:latin typeface="Times New Roman" panose="02020603050405020304" pitchFamily="18" charset="0"/>
                <a:ea typeface="ScalaOT" panose="02010504040101020102" pitchFamily="50" charset="0"/>
                <a:cs typeface="Times New Roman" panose="02020603050405020304" pitchFamily="18" charset="0"/>
              </a:rPr>
              <a:t> </a:t>
            </a:r>
            <a:endParaRPr lang="sv-SE" sz="3200" dirty="0">
              <a:solidFill>
                <a:schemeClr val="tx1">
                  <a:lumMod val="85000"/>
                  <a:lumOff val="15000"/>
                </a:schemeClr>
              </a:solidFill>
            </a:endParaRPr>
          </a:p>
        </p:txBody>
      </p:sp>
      <p:sp>
        <p:nvSpPr>
          <p:cNvPr id="3" name="Platshållare för innehåll 2">
            <a:extLst>
              <a:ext uri="{FF2B5EF4-FFF2-40B4-BE49-F238E27FC236}">
                <a16:creationId xmlns:a16="http://schemas.microsoft.com/office/drawing/2014/main" id="{3467AA60-0EC3-4A5E-A44A-7FE0F3B57B07}"/>
              </a:ext>
            </a:extLst>
          </p:cNvPr>
          <p:cNvSpPr>
            <a:spLocks noGrp="1"/>
          </p:cNvSpPr>
          <p:nvPr>
            <p:ph idx="1"/>
          </p:nvPr>
        </p:nvSpPr>
        <p:spPr>
          <a:xfrm>
            <a:off x="838200" y="1825625"/>
            <a:ext cx="10515600" cy="1730375"/>
          </a:xfrm>
        </p:spPr>
        <p:txBody>
          <a:bodyPr>
            <a:normAutofit/>
          </a:bodyPr>
          <a:lstStyle/>
          <a:p>
            <a:r>
              <a:rPr lang="sv-SE" sz="1800" dirty="0">
                <a:solidFill>
                  <a:schemeClr val="tx1">
                    <a:lumMod val="85000"/>
                    <a:lumOff val="15000"/>
                  </a:schemeClr>
                </a:solidFill>
                <a:effectLst/>
                <a:latin typeface="Times New Roman" panose="02020603050405020304" pitchFamily="18" charset="0"/>
                <a:ea typeface="ScalaOT" panose="02010504040101020102" pitchFamily="50" charset="0"/>
                <a:cs typeface="Times New Roman" panose="02020603050405020304" pitchFamily="18" charset="0"/>
              </a:rPr>
              <a:t>Efterfrågesidan bör ges stor vikt och tjäna som utgångspunkt i politiska satsningar.</a:t>
            </a:r>
          </a:p>
          <a:p>
            <a:r>
              <a:rPr lang="sv-SE" sz="1800" dirty="0">
                <a:solidFill>
                  <a:schemeClr val="tx1">
                    <a:lumMod val="85000"/>
                    <a:lumOff val="15000"/>
                  </a:schemeClr>
                </a:solidFill>
                <a:effectLst/>
                <a:latin typeface="Times New Roman" panose="02020603050405020304" pitchFamily="18" charset="0"/>
                <a:ea typeface="ScalaOT" panose="02010504040101020102" pitchFamily="50" charset="0"/>
                <a:cs typeface="Times New Roman" panose="02020603050405020304" pitchFamily="18" charset="0"/>
              </a:rPr>
              <a:t>Innovationsinitiativ i en värdekedjas alla delar.</a:t>
            </a:r>
          </a:p>
          <a:p>
            <a:r>
              <a:rPr lang="sv-SE" sz="1800" dirty="0">
                <a:solidFill>
                  <a:schemeClr val="tx1">
                    <a:lumMod val="85000"/>
                    <a:lumOff val="15000"/>
                  </a:schemeClr>
                </a:solidFill>
                <a:effectLst/>
                <a:latin typeface="Times New Roman" panose="02020603050405020304" pitchFamily="18" charset="0"/>
                <a:ea typeface="ScalaOT" panose="02010504040101020102" pitchFamily="50" charset="0"/>
                <a:cs typeface="Times New Roman" panose="02020603050405020304" pitchFamily="18" charset="0"/>
              </a:rPr>
              <a:t>I senare delar av förädlingskedjorna (närmare kund) finns många verksamheter med fler anställda jämfört med tidigare delar av kedjorna. Detta är något som kan vara vägledande för förväntningar av effekter av politik. </a:t>
            </a:r>
          </a:p>
          <a:p>
            <a:endParaRPr lang="sv-SE" dirty="0"/>
          </a:p>
        </p:txBody>
      </p:sp>
      <p:sp>
        <p:nvSpPr>
          <p:cNvPr id="7" name="textruta 6">
            <a:extLst>
              <a:ext uri="{FF2B5EF4-FFF2-40B4-BE49-F238E27FC236}">
                <a16:creationId xmlns:a16="http://schemas.microsoft.com/office/drawing/2014/main" id="{956D9517-BCD1-48FE-B3B4-F8E1ADB8DD83}"/>
              </a:ext>
            </a:extLst>
          </p:cNvPr>
          <p:cNvSpPr txBox="1"/>
          <p:nvPr/>
        </p:nvSpPr>
        <p:spPr>
          <a:xfrm>
            <a:off x="838200" y="3210560"/>
            <a:ext cx="10515600" cy="1077218"/>
          </a:xfrm>
          <a:prstGeom prst="rect">
            <a:avLst/>
          </a:prstGeom>
          <a:noFill/>
        </p:spPr>
        <p:txBody>
          <a:bodyPr wrap="square">
            <a:spAutoFit/>
          </a:bodyPr>
          <a:lstStyle/>
          <a:p>
            <a:r>
              <a:rPr lang="sv-SE" sz="3200" b="1" dirty="0">
                <a:solidFill>
                  <a:schemeClr val="tx1">
                    <a:lumMod val="85000"/>
                    <a:lumOff val="15000"/>
                  </a:schemeClr>
                </a:solidFill>
                <a:latin typeface="Times New Roman" panose="02020603050405020304" pitchFamily="18" charset="0"/>
                <a:ea typeface="ScalaOT" panose="02010504040101020102" pitchFamily="50" charset="0"/>
                <a:cs typeface="Times New Roman" panose="02020603050405020304" pitchFamily="18" charset="0"/>
              </a:rPr>
              <a:t>Kunskapsöverföring mellan akademi och näringsliv samt entreprenörskap behöver ges utrymme i satsningar</a:t>
            </a:r>
            <a:endParaRPr lang="sv-SE" sz="3200" dirty="0">
              <a:solidFill>
                <a:schemeClr val="tx1">
                  <a:lumMod val="85000"/>
                  <a:lumOff val="15000"/>
                </a:schemeClr>
              </a:solidFill>
            </a:endParaRPr>
          </a:p>
        </p:txBody>
      </p:sp>
      <p:sp>
        <p:nvSpPr>
          <p:cNvPr id="8" name="Platshållare för innehåll 2">
            <a:extLst>
              <a:ext uri="{FF2B5EF4-FFF2-40B4-BE49-F238E27FC236}">
                <a16:creationId xmlns:a16="http://schemas.microsoft.com/office/drawing/2014/main" id="{F8E94EEF-E3F5-4A9E-8085-3B966F2E0868}"/>
              </a:ext>
            </a:extLst>
          </p:cNvPr>
          <p:cNvSpPr txBox="1">
            <a:spLocks/>
          </p:cNvSpPr>
          <p:nvPr/>
        </p:nvSpPr>
        <p:spPr>
          <a:xfrm>
            <a:off x="838200" y="4391977"/>
            <a:ext cx="10515600" cy="1490663"/>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800" dirty="0">
                <a:solidFill>
                  <a:schemeClr val="tx1">
                    <a:lumMod val="85000"/>
                    <a:lumOff val="15000"/>
                  </a:schemeClr>
                </a:solidFill>
                <a:latin typeface="Times New Roman" panose="02020603050405020304" pitchFamily="18" charset="0"/>
                <a:ea typeface="ScalaOT" panose="02010504040101020102" pitchFamily="50" charset="0"/>
                <a:cs typeface="Times New Roman" panose="02020603050405020304" pitchFamily="18" charset="0"/>
              </a:rPr>
              <a:t>Kopplingen mellan akademi och näringsliv/företag.</a:t>
            </a:r>
          </a:p>
          <a:p>
            <a:r>
              <a:rPr lang="sv-SE" sz="1800" dirty="0">
                <a:solidFill>
                  <a:schemeClr val="tx1">
                    <a:lumMod val="85000"/>
                    <a:lumOff val="15000"/>
                  </a:schemeClr>
                </a:solidFill>
                <a:latin typeface="Times New Roman" panose="02020603050405020304" pitchFamily="18" charset="0"/>
                <a:ea typeface="ScalaOT" panose="02010504040101020102" pitchFamily="50" charset="0"/>
                <a:cs typeface="Times New Roman" panose="02020603050405020304" pitchFamily="18" charset="0"/>
              </a:rPr>
              <a:t>Entreprenörer som bärare av innovativa idéer som har god affärspotential ställer ofta krav på både utvecklad kunskap om nya akademiska rön, tekniska lösningar mm och marknadskunskap. </a:t>
            </a:r>
          </a:p>
          <a:p>
            <a:r>
              <a:rPr lang="sv-SE" sz="1800" dirty="0">
                <a:solidFill>
                  <a:schemeClr val="tx1">
                    <a:lumMod val="85000"/>
                    <a:lumOff val="15000"/>
                  </a:schemeClr>
                </a:solidFill>
                <a:latin typeface="Times New Roman" panose="02020603050405020304" pitchFamily="18" charset="0"/>
                <a:ea typeface="ScalaOT" panose="02010504040101020102" pitchFamily="50" charset="0"/>
                <a:cs typeface="Times New Roman" panose="02020603050405020304" pitchFamily="18" charset="0"/>
              </a:rPr>
              <a:t>Främjandesystemet kan bistå genom att förmedla information och kunskap, sammanföra aktörer och förmedla kontakter.</a:t>
            </a:r>
          </a:p>
          <a:p>
            <a:pPr marL="0" indent="0">
              <a:buFont typeface="Arial" panose="020B0604020202020204" pitchFamily="34" charset="0"/>
              <a:buNone/>
            </a:pPr>
            <a:endParaRPr lang="sv-SE" sz="1800" dirty="0">
              <a:solidFill>
                <a:schemeClr val="tx1">
                  <a:lumMod val="85000"/>
                  <a:lumOff val="15000"/>
                </a:schemeClr>
              </a:solidFill>
              <a:latin typeface="Times New Roman" panose="02020603050405020304" pitchFamily="18" charset="0"/>
              <a:ea typeface="ScalaOT" panose="02010504040101020102" pitchFamily="50" charset="0"/>
              <a:cs typeface="Times New Roman" panose="02020603050405020304" pitchFamily="18" charset="0"/>
            </a:endParaRPr>
          </a:p>
          <a:p>
            <a:endParaRPr lang="sv-SE" dirty="0"/>
          </a:p>
        </p:txBody>
      </p:sp>
    </p:spTree>
    <p:extLst>
      <p:ext uri="{BB962C8B-B14F-4D97-AF65-F5344CB8AC3E}">
        <p14:creationId xmlns:p14="http://schemas.microsoft.com/office/powerpoint/2010/main" val="182407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B96A05F-E2D4-4A57-9D5C-5A07525D50ED}"/>
              </a:ext>
            </a:extLst>
          </p:cNvPr>
          <p:cNvSpPr>
            <a:spLocks noGrp="1"/>
          </p:cNvSpPr>
          <p:nvPr>
            <p:ph type="title"/>
          </p:nvPr>
        </p:nvSpPr>
        <p:spPr/>
        <p:txBody>
          <a:bodyPr>
            <a:normAutofit/>
          </a:bodyPr>
          <a:lstStyle/>
          <a:p>
            <a:r>
              <a:rPr lang="sv-SE" sz="3200" b="1" dirty="0">
                <a:solidFill>
                  <a:schemeClr val="tx1">
                    <a:lumMod val="85000"/>
                    <a:lumOff val="15000"/>
                  </a:schemeClr>
                </a:solidFill>
                <a:latin typeface="Times New Roman" panose="02020603050405020304" pitchFamily="18" charset="0"/>
                <a:ea typeface="ScalaOT" panose="02010504040101020102" pitchFamily="50" charset="0"/>
                <a:cs typeface="Times New Roman" panose="02020603050405020304" pitchFamily="18" charset="0"/>
              </a:rPr>
              <a:t>Formella utbildningsnivån behöver bli högre</a:t>
            </a:r>
            <a:endParaRPr lang="sv-SE" sz="3200" dirty="0">
              <a:solidFill>
                <a:schemeClr val="tx1">
                  <a:lumMod val="85000"/>
                  <a:lumOff val="15000"/>
                </a:schemeClr>
              </a:solidFill>
            </a:endParaRPr>
          </a:p>
        </p:txBody>
      </p:sp>
      <p:sp>
        <p:nvSpPr>
          <p:cNvPr id="3" name="Platshållare för innehåll 2">
            <a:extLst>
              <a:ext uri="{FF2B5EF4-FFF2-40B4-BE49-F238E27FC236}">
                <a16:creationId xmlns:a16="http://schemas.microsoft.com/office/drawing/2014/main" id="{43274827-E4D5-448E-8231-0745CE91CB4E}"/>
              </a:ext>
            </a:extLst>
          </p:cNvPr>
          <p:cNvSpPr>
            <a:spLocks noGrp="1"/>
          </p:cNvSpPr>
          <p:nvPr>
            <p:ph idx="1"/>
          </p:nvPr>
        </p:nvSpPr>
        <p:spPr>
          <a:xfrm>
            <a:off x="838200" y="1453197"/>
            <a:ext cx="10515600" cy="1218883"/>
          </a:xfrm>
        </p:spPr>
        <p:txBody>
          <a:bodyPr>
            <a:normAutofit/>
          </a:bodyPr>
          <a:lstStyle/>
          <a:p>
            <a:r>
              <a:rPr lang="sv-SE" sz="1800" dirty="0">
                <a:solidFill>
                  <a:schemeClr val="tx1">
                    <a:lumMod val="85000"/>
                    <a:lumOff val="15000"/>
                  </a:schemeClr>
                </a:solidFill>
                <a:effectLst/>
                <a:latin typeface="Times New Roman" panose="02020603050405020304" pitchFamily="18" charset="0"/>
                <a:ea typeface="ScalaOT" panose="02010504040101020102" pitchFamily="50" charset="0"/>
                <a:cs typeface="Times New Roman" panose="02020603050405020304" pitchFamily="18" charset="0"/>
              </a:rPr>
              <a:t>Den generella utbildningsnivån är låg och en tillväxt i andel arbetskraft med högre utbildning är betydelsefull.</a:t>
            </a:r>
          </a:p>
          <a:p>
            <a:r>
              <a:rPr lang="sv-SE" sz="1800" dirty="0">
                <a:solidFill>
                  <a:schemeClr val="tx1">
                    <a:lumMod val="85000"/>
                    <a:lumOff val="15000"/>
                  </a:schemeClr>
                </a:solidFill>
                <a:latin typeface="Times New Roman" panose="02020603050405020304" pitchFamily="18" charset="0"/>
                <a:ea typeface="ScalaOT" panose="02010504040101020102" pitchFamily="50" charset="0"/>
                <a:cs typeface="Times New Roman" panose="02020603050405020304" pitchFamily="18" charset="0"/>
              </a:rPr>
              <a:t>Den generella utbildningsnivån är en viktigt förutsättning för innovation och produktivitetstillväxt. Detta är i hög grad kunskapsdrivna fenomen.</a:t>
            </a:r>
            <a:endParaRPr lang="sv-SE" sz="1800" dirty="0">
              <a:solidFill>
                <a:schemeClr val="tx1">
                  <a:lumMod val="85000"/>
                  <a:lumOff val="15000"/>
                </a:schemeClr>
              </a:solidFill>
              <a:effectLst/>
              <a:latin typeface="Times New Roman" panose="02020603050405020304" pitchFamily="18" charset="0"/>
              <a:ea typeface="ScalaOT" panose="02010504040101020102" pitchFamily="50" charset="0"/>
              <a:cs typeface="Times New Roman" panose="02020603050405020304" pitchFamily="18" charset="0"/>
            </a:endParaRPr>
          </a:p>
          <a:p>
            <a:pPr marL="0" indent="0">
              <a:buNone/>
            </a:pPr>
            <a:endParaRPr lang="sv-SE" dirty="0"/>
          </a:p>
        </p:txBody>
      </p:sp>
      <p:sp>
        <p:nvSpPr>
          <p:cNvPr id="4" name="Rubrik 1">
            <a:extLst>
              <a:ext uri="{FF2B5EF4-FFF2-40B4-BE49-F238E27FC236}">
                <a16:creationId xmlns:a16="http://schemas.microsoft.com/office/drawing/2014/main" id="{B31DFEDF-3FD5-4488-8815-A51E6FD69734}"/>
              </a:ext>
            </a:extLst>
          </p:cNvPr>
          <p:cNvSpPr txBox="1">
            <a:spLocks/>
          </p:cNvSpPr>
          <p:nvPr/>
        </p:nvSpPr>
        <p:spPr>
          <a:xfrm>
            <a:off x="838200" y="2672080"/>
            <a:ext cx="105156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200" b="1" dirty="0">
                <a:solidFill>
                  <a:schemeClr val="tx1">
                    <a:lumMod val="85000"/>
                    <a:lumOff val="15000"/>
                  </a:schemeClr>
                </a:solidFill>
                <a:latin typeface="Times New Roman" panose="02020603050405020304" pitchFamily="18" charset="0"/>
                <a:ea typeface="ScalaOT" panose="02010504040101020102" pitchFamily="50" charset="0"/>
                <a:cs typeface="Times New Roman" panose="02020603050405020304" pitchFamily="18" charset="0"/>
              </a:rPr>
              <a:t>Forskarutbildade och personer med högre utbildning som potential att utveckla transmissionen/kopplingar mellan företag och mellan företag och akademin</a:t>
            </a:r>
            <a:endParaRPr lang="sv-SE" sz="3200" dirty="0">
              <a:solidFill>
                <a:schemeClr val="tx1">
                  <a:lumMod val="85000"/>
                  <a:lumOff val="15000"/>
                </a:schemeClr>
              </a:solidFill>
            </a:endParaRPr>
          </a:p>
        </p:txBody>
      </p:sp>
      <p:sp>
        <p:nvSpPr>
          <p:cNvPr id="5" name="Platshållare för innehåll 2">
            <a:extLst>
              <a:ext uri="{FF2B5EF4-FFF2-40B4-BE49-F238E27FC236}">
                <a16:creationId xmlns:a16="http://schemas.microsoft.com/office/drawing/2014/main" id="{39853D8A-0932-4AFF-AC02-4DAF2D27621E}"/>
              </a:ext>
            </a:extLst>
          </p:cNvPr>
          <p:cNvSpPr txBox="1">
            <a:spLocks/>
          </p:cNvSpPr>
          <p:nvPr/>
        </p:nvSpPr>
        <p:spPr>
          <a:xfrm>
            <a:off x="838200" y="4304030"/>
            <a:ext cx="10515600" cy="19348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800" dirty="0">
                <a:solidFill>
                  <a:schemeClr val="tx1">
                    <a:lumMod val="85000"/>
                    <a:lumOff val="15000"/>
                  </a:schemeClr>
                </a:solidFill>
                <a:latin typeface="Times New Roman" panose="02020603050405020304" pitchFamily="18" charset="0"/>
                <a:ea typeface="ScalaOT" panose="02010504040101020102" pitchFamily="50" charset="0"/>
                <a:cs typeface="Times New Roman" panose="02020603050405020304" pitchFamily="18" charset="0"/>
              </a:rPr>
              <a:t>Personer med högre utbildning är en viktig resurs som både potentiella entreprenörer och drivkrafter till innovationer som är kunskapsdrivna. </a:t>
            </a:r>
          </a:p>
          <a:p>
            <a:r>
              <a:rPr lang="sv-SE" sz="1800" dirty="0">
                <a:solidFill>
                  <a:schemeClr val="tx1">
                    <a:lumMod val="85000"/>
                    <a:lumOff val="15000"/>
                  </a:schemeClr>
                </a:solidFill>
                <a:latin typeface="Times New Roman" panose="02020603050405020304" pitchFamily="18" charset="0"/>
                <a:ea typeface="ScalaOT" panose="02010504040101020102" pitchFamily="50" charset="0"/>
                <a:cs typeface="Times New Roman" panose="02020603050405020304" pitchFamily="18" charset="0"/>
              </a:rPr>
              <a:t>Bryggan mellan akademi och näringsliv/företag behöver utgöras av personer som har en utvecklad kompetens och förmåga att kombinera kunskap om tekniska lösningar och konsumenters efterfrågan.</a:t>
            </a:r>
          </a:p>
          <a:p>
            <a:r>
              <a:rPr lang="sv-SE" sz="1800" dirty="0">
                <a:solidFill>
                  <a:schemeClr val="tx1">
                    <a:lumMod val="85000"/>
                    <a:lumOff val="15000"/>
                  </a:schemeClr>
                </a:solidFill>
                <a:latin typeface="Times New Roman" panose="02020603050405020304" pitchFamily="18" charset="0"/>
                <a:ea typeface="ScalaOT" panose="02010504040101020102" pitchFamily="50" charset="0"/>
                <a:cs typeface="Times New Roman" panose="02020603050405020304" pitchFamily="18" charset="0"/>
              </a:rPr>
              <a:t>Rådgivning kan vara ett stöd till entreprenörer och företag i sektorn men rådgivarna måste stå närmar forskningen. </a:t>
            </a:r>
          </a:p>
          <a:p>
            <a:pPr marL="0" indent="0">
              <a:buNone/>
            </a:pPr>
            <a:endParaRPr lang="sv-SE" dirty="0">
              <a:solidFill>
                <a:schemeClr val="tx1">
                  <a:lumMod val="85000"/>
                  <a:lumOff val="15000"/>
                </a:schemeClr>
              </a:solidFill>
            </a:endParaRPr>
          </a:p>
        </p:txBody>
      </p:sp>
    </p:spTree>
    <p:extLst>
      <p:ext uri="{BB962C8B-B14F-4D97-AF65-F5344CB8AC3E}">
        <p14:creationId xmlns:p14="http://schemas.microsoft.com/office/powerpoint/2010/main" val="4087936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73B4AAC-81C7-4231-85E0-539FF45C2223}"/>
              </a:ext>
            </a:extLst>
          </p:cNvPr>
          <p:cNvSpPr>
            <a:spLocks noGrp="1"/>
          </p:cNvSpPr>
          <p:nvPr>
            <p:ph type="title"/>
          </p:nvPr>
        </p:nvSpPr>
        <p:spPr/>
        <p:txBody>
          <a:bodyPr>
            <a:normAutofit/>
          </a:bodyPr>
          <a:lstStyle/>
          <a:p>
            <a:r>
              <a:rPr lang="sv-SE" sz="3200" b="1" dirty="0">
                <a:solidFill>
                  <a:schemeClr val="tx1">
                    <a:lumMod val="85000"/>
                    <a:lumOff val="15000"/>
                  </a:schemeClr>
                </a:solidFill>
                <a:latin typeface="Times New Roman" panose="02020603050405020304" pitchFamily="18" charset="0"/>
                <a:ea typeface="ScalaOT" panose="02010504040101020102" pitchFamily="50" charset="0"/>
                <a:cs typeface="Times New Roman" panose="02020603050405020304" pitchFamily="18" charset="0"/>
              </a:rPr>
              <a:t>Industridoktorander</a:t>
            </a:r>
            <a:endParaRPr lang="sv-SE" sz="3200" dirty="0">
              <a:solidFill>
                <a:schemeClr val="tx1">
                  <a:lumMod val="85000"/>
                  <a:lumOff val="15000"/>
                </a:schemeClr>
              </a:solidFill>
            </a:endParaRPr>
          </a:p>
        </p:txBody>
      </p:sp>
      <p:sp>
        <p:nvSpPr>
          <p:cNvPr id="3" name="Platshållare för innehåll 2">
            <a:extLst>
              <a:ext uri="{FF2B5EF4-FFF2-40B4-BE49-F238E27FC236}">
                <a16:creationId xmlns:a16="http://schemas.microsoft.com/office/drawing/2014/main" id="{3566E659-1BAA-40AE-8A40-D7442352F6B2}"/>
              </a:ext>
            </a:extLst>
          </p:cNvPr>
          <p:cNvSpPr>
            <a:spLocks noGrp="1"/>
          </p:cNvSpPr>
          <p:nvPr>
            <p:ph idx="1"/>
          </p:nvPr>
        </p:nvSpPr>
        <p:spPr>
          <a:xfrm>
            <a:off x="838200" y="1449705"/>
            <a:ext cx="10515600" cy="1080135"/>
          </a:xfrm>
        </p:spPr>
        <p:txBody>
          <a:bodyPr>
            <a:normAutofit/>
          </a:bodyPr>
          <a:lstStyle/>
          <a:p>
            <a:r>
              <a:rPr lang="sv-SE" sz="1800" dirty="0">
                <a:solidFill>
                  <a:schemeClr val="tx1">
                    <a:lumMod val="85000"/>
                    <a:lumOff val="15000"/>
                  </a:schemeClr>
                </a:solidFill>
                <a:effectLst/>
                <a:latin typeface="Times New Roman" panose="02020603050405020304" pitchFamily="18" charset="0"/>
                <a:ea typeface="ScalaOT" panose="02010504040101020102" pitchFamily="50" charset="0"/>
                <a:cs typeface="Times New Roman" panose="02020603050405020304" pitchFamily="18" charset="0"/>
              </a:rPr>
              <a:t>En väg att stärka kunskap- och kompetensuppbyggnad med inriktning mot att stärka kopplingen mellan akademi och företag/näringsliv.</a:t>
            </a:r>
          </a:p>
          <a:p>
            <a:pPr marL="0" indent="0">
              <a:buNone/>
            </a:pPr>
            <a:endParaRPr lang="sv-SE" dirty="0"/>
          </a:p>
        </p:txBody>
      </p:sp>
      <p:sp>
        <p:nvSpPr>
          <p:cNvPr id="4" name="Rubrik 1">
            <a:extLst>
              <a:ext uri="{FF2B5EF4-FFF2-40B4-BE49-F238E27FC236}">
                <a16:creationId xmlns:a16="http://schemas.microsoft.com/office/drawing/2014/main" id="{9474B069-71C5-457B-A3F3-AD0F3B71CFCB}"/>
              </a:ext>
            </a:extLst>
          </p:cNvPr>
          <p:cNvSpPr txBox="1">
            <a:spLocks/>
          </p:cNvSpPr>
          <p:nvPr/>
        </p:nvSpPr>
        <p:spPr>
          <a:xfrm>
            <a:off x="838200" y="287893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200" b="1" dirty="0">
                <a:solidFill>
                  <a:schemeClr val="tx1">
                    <a:lumMod val="85000"/>
                    <a:lumOff val="15000"/>
                  </a:schemeClr>
                </a:solidFill>
                <a:latin typeface="Times New Roman" panose="02020603050405020304" pitchFamily="18" charset="0"/>
                <a:ea typeface="ScalaOT" panose="02010504040101020102" pitchFamily="50" charset="0"/>
                <a:cs typeface="Times New Roman" panose="02020603050405020304" pitchFamily="18" charset="0"/>
              </a:rPr>
              <a:t>Hela värdekedjan</a:t>
            </a:r>
            <a:r>
              <a:rPr lang="sv-SE" sz="3200" dirty="0">
                <a:solidFill>
                  <a:schemeClr val="tx1">
                    <a:lumMod val="85000"/>
                    <a:lumOff val="15000"/>
                  </a:schemeClr>
                </a:solidFill>
                <a:latin typeface="Times New Roman" panose="02020603050405020304" pitchFamily="18" charset="0"/>
                <a:ea typeface="ScalaOT" panose="02010504040101020102" pitchFamily="50" charset="0"/>
                <a:cs typeface="Times New Roman" panose="02020603050405020304" pitchFamily="18" charset="0"/>
              </a:rPr>
              <a:t> </a:t>
            </a:r>
            <a:endParaRPr lang="sv-SE" sz="3200" dirty="0">
              <a:solidFill>
                <a:schemeClr val="tx1">
                  <a:lumMod val="85000"/>
                  <a:lumOff val="15000"/>
                </a:schemeClr>
              </a:solidFill>
            </a:endParaRPr>
          </a:p>
        </p:txBody>
      </p:sp>
      <p:sp>
        <p:nvSpPr>
          <p:cNvPr id="5" name="Platshållare för innehåll 2">
            <a:extLst>
              <a:ext uri="{FF2B5EF4-FFF2-40B4-BE49-F238E27FC236}">
                <a16:creationId xmlns:a16="http://schemas.microsoft.com/office/drawing/2014/main" id="{EFCE5C22-076D-4CFB-A549-95413F543392}"/>
              </a:ext>
            </a:extLst>
          </p:cNvPr>
          <p:cNvSpPr txBox="1">
            <a:spLocks/>
          </p:cNvSpPr>
          <p:nvPr/>
        </p:nvSpPr>
        <p:spPr>
          <a:xfrm>
            <a:off x="838200" y="4001294"/>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800" dirty="0">
                <a:solidFill>
                  <a:schemeClr val="tx1">
                    <a:lumMod val="85000"/>
                    <a:lumOff val="15000"/>
                  </a:schemeClr>
                </a:solidFill>
                <a:latin typeface="Times New Roman" panose="02020603050405020304" pitchFamily="18" charset="0"/>
                <a:ea typeface="ScalaOT" panose="02010504040101020102" pitchFamily="50" charset="0"/>
                <a:cs typeface="Times New Roman" panose="02020603050405020304" pitchFamily="18" charset="0"/>
              </a:rPr>
              <a:t>Innovationsinitiativ behöver ofta inkludera perspektiv som omfattar hela värdekedjan. Detta kan ses som typiskt för odlade grödor som rymmer dimensioner av logistik, färskhet och specialiserad kompetens (närhet mellan aktörer såväl som marknad är ibland väsentligt att utgå från). </a:t>
            </a:r>
          </a:p>
          <a:p>
            <a:r>
              <a:rPr lang="sv-SE" sz="1800" dirty="0">
                <a:solidFill>
                  <a:schemeClr val="tx1">
                    <a:lumMod val="85000"/>
                    <a:lumOff val="15000"/>
                  </a:schemeClr>
                </a:solidFill>
                <a:latin typeface="Times New Roman" panose="02020603050405020304" pitchFamily="18" charset="0"/>
                <a:ea typeface="ScalaOT" panose="02010504040101020102" pitchFamily="50" charset="0"/>
                <a:cs typeface="Times New Roman" panose="02020603050405020304" pitchFamily="18" charset="0"/>
              </a:rPr>
              <a:t>Med öppen innovation och samarbeten kan immaterialrätt bli viktigt när projekt/initiativ startas upp. Här kan företag behöva stöd och kompetensutveckling.</a:t>
            </a:r>
          </a:p>
          <a:p>
            <a:r>
              <a:rPr lang="sv-SE" sz="1800" dirty="0">
                <a:solidFill>
                  <a:schemeClr val="tx1">
                    <a:lumMod val="85000"/>
                    <a:lumOff val="15000"/>
                  </a:schemeClr>
                </a:solidFill>
                <a:latin typeface="Times New Roman" panose="02020603050405020304" pitchFamily="18" charset="0"/>
                <a:ea typeface="ScalaOT" panose="02010504040101020102" pitchFamily="50" charset="0"/>
                <a:cs typeface="Times New Roman" panose="02020603050405020304" pitchFamily="18" charset="0"/>
              </a:rPr>
              <a:t>Det är viktigt att beakta potentiell undanträngning och kontrafaktiska perspektiv på effekter behöver vägas in tidigt i ett ansökningsförfarande för att brister i samhällsekonomisk effektivitet ska kunna undvikas.</a:t>
            </a:r>
          </a:p>
          <a:p>
            <a:endParaRPr lang="sv-SE" dirty="0"/>
          </a:p>
        </p:txBody>
      </p:sp>
    </p:spTree>
    <p:extLst>
      <p:ext uri="{BB962C8B-B14F-4D97-AF65-F5344CB8AC3E}">
        <p14:creationId xmlns:p14="http://schemas.microsoft.com/office/powerpoint/2010/main" val="1420957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91E440-031E-4891-831E-750FB03D897F}"/>
              </a:ext>
            </a:extLst>
          </p:cNvPr>
          <p:cNvSpPr>
            <a:spLocks noGrp="1"/>
          </p:cNvSpPr>
          <p:nvPr>
            <p:ph type="title"/>
          </p:nvPr>
        </p:nvSpPr>
        <p:spPr/>
        <p:txBody>
          <a:bodyPr>
            <a:normAutofit/>
          </a:bodyPr>
          <a:lstStyle/>
          <a:p>
            <a:r>
              <a:rPr lang="sv-SE" sz="3200" b="1" dirty="0">
                <a:solidFill>
                  <a:schemeClr val="tx1">
                    <a:lumMod val="85000"/>
                    <a:lumOff val="15000"/>
                  </a:schemeClr>
                </a:solidFill>
                <a:latin typeface="Times New Roman" panose="02020603050405020304" pitchFamily="18" charset="0"/>
                <a:ea typeface="ScalaOT" panose="02010504040101020102" pitchFamily="50" charset="0"/>
                <a:cs typeface="Times New Roman" panose="02020603050405020304" pitchFamily="18" charset="0"/>
              </a:rPr>
              <a:t>Aktuell marknadssituation måste beaktas</a:t>
            </a:r>
            <a:r>
              <a:rPr lang="sv-SE" sz="3200" dirty="0">
                <a:solidFill>
                  <a:schemeClr val="tx1">
                    <a:lumMod val="85000"/>
                    <a:lumOff val="15000"/>
                  </a:schemeClr>
                </a:solidFill>
                <a:latin typeface="Times New Roman" panose="02020603050405020304" pitchFamily="18" charset="0"/>
                <a:ea typeface="ScalaOT" panose="02010504040101020102" pitchFamily="50" charset="0"/>
                <a:cs typeface="Times New Roman" panose="02020603050405020304" pitchFamily="18" charset="0"/>
              </a:rPr>
              <a:t> </a:t>
            </a:r>
            <a:endParaRPr lang="sv-SE" sz="3200" dirty="0">
              <a:solidFill>
                <a:schemeClr val="tx1">
                  <a:lumMod val="85000"/>
                  <a:lumOff val="15000"/>
                </a:schemeClr>
              </a:solidFill>
            </a:endParaRPr>
          </a:p>
        </p:txBody>
      </p:sp>
      <p:sp>
        <p:nvSpPr>
          <p:cNvPr id="3" name="Platshållare för innehåll 2">
            <a:extLst>
              <a:ext uri="{FF2B5EF4-FFF2-40B4-BE49-F238E27FC236}">
                <a16:creationId xmlns:a16="http://schemas.microsoft.com/office/drawing/2014/main" id="{0568660F-7C62-48C6-8B39-ABF468941566}"/>
              </a:ext>
            </a:extLst>
          </p:cNvPr>
          <p:cNvSpPr>
            <a:spLocks noGrp="1"/>
          </p:cNvSpPr>
          <p:nvPr>
            <p:ph idx="1"/>
          </p:nvPr>
        </p:nvSpPr>
        <p:spPr>
          <a:xfrm>
            <a:off x="838200" y="1440100"/>
            <a:ext cx="10515600" cy="1576151"/>
          </a:xfrm>
        </p:spPr>
        <p:txBody>
          <a:bodyPr>
            <a:normAutofit/>
          </a:bodyPr>
          <a:lstStyle/>
          <a:p>
            <a:r>
              <a:rPr lang="sv-SE" sz="1800" dirty="0">
                <a:effectLst/>
                <a:latin typeface="Times New Roman" panose="02020603050405020304" pitchFamily="18" charset="0"/>
                <a:ea typeface="ScalaOT" panose="02010504040101020102" pitchFamily="50" charset="0"/>
                <a:cs typeface="Times New Roman" panose="02020603050405020304" pitchFamily="18" charset="0"/>
              </a:rPr>
              <a:t>Marknadsformer skiljer sig åt mellan olika delar av värdekedjan. Företag är i vissa delar många (pristagare) och i andra delar få (större inflytande på priser) med ett större ”ansvar” för en integrerad organisation över hela kedjan. </a:t>
            </a:r>
          </a:p>
          <a:p>
            <a:r>
              <a:rPr lang="sv-SE" sz="1800" dirty="0">
                <a:effectLst/>
                <a:latin typeface="Times New Roman" panose="02020603050405020304" pitchFamily="18" charset="0"/>
                <a:ea typeface="ScalaOT" panose="02010504040101020102" pitchFamily="50" charset="0"/>
                <a:cs typeface="Times New Roman" panose="02020603050405020304" pitchFamily="18" charset="0"/>
              </a:rPr>
              <a:t>Beroende på vilken marknadsfor</a:t>
            </a:r>
            <a:r>
              <a:rPr lang="sv-SE" sz="1800" dirty="0">
                <a:latin typeface="Times New Roman" panose="02020603050405020304" pitchFamily="18" charset="0"/>
                <a:ea typeface="ScalaOT" panose="02010504040101020102" pitchFamily="50" charset="0"/>
                <a:cs typeface="Times New Roman" panose="02020603050405020304" pitchFamily="18" charset="0"/>
              </a:rPr>
              <a:t>m som är för handen fungerar olika incitament för samarbeten olika.</a:t>
            </a:r>
          </a:p>
          <a:p>
            <a:endParaRPr lang="sv-SE" sz="1800" dirty="0">
              <a:effectLst/>
              <a:latin typeface="Times New Roman" panose="02020603050405020304" pitchFamily="18" charset="0"/>
              <a:ea typeface="ScalaOT" panose="02010504040101020102" pitchFamily="50" charset="0"/>
              <a:cs typeface="Times New Roman" panose="02020603050405020304" pitchFamily="18" charset="0"/>
            </a:endParaRPr>
          </a:p>
          <a:p>
            <a:pPr marL="0" indent="0">
              <a:buNone/>
            </a:pPr>
            <a:endParaRPr lang="sv-SE" dirty="0"/>
          </a:p>
        </p:txBody>
      </p:sp>
      <p:sp>
        <p:nvSpPr>
          <p:cNvPr id="6" name="Rubrik 1">
            <a:extLst>
              <a:ext uri="{FF2B5EF4-FFF2-40B4-BE49-F238E27FC236}">
                <a16:creationId xmlns:a16="http://schemas.microsoft.com/office/drawing/2014/main" id="{BBCE322E-3F09-404B-A66C-4009D2205275}"/>
              </a:ext>
            </a:extLst>
          </p:cNvPr>
          <p:cNvSpPr txBox="1">
            <a:spLocks/>
          </p:cNvSpPr>
          <p:nvPr/>
        </p:nvSpPr>
        <p:spPr>
          <a:xfrm>
            <a:off x="838200" y="316928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200" b="1" dirty="0">
                <a:solidFill>
                  <a:schemeClr val="tx1">
                    <a:lumMod val="85000"/>
                    <a:lumOff val="15000"/>
                  </a:schemeClr>
                </a:solidFill>
                <a:latin typeface="Times New Roman" panose="02020603050405020304" pitchFamily="18" charset="0"/>
                <a:ea typeface="ScalaOT" panose="02010504040101020102" pitchFamily="50" charset="0"/>
                <a:cs typeface="Times New Roman" panose="02020603050405020304" pitchFamily="18" charset="0"/>
              </a:rPr>
              <a:t>Möjligheter för nya värdekedjor och nya produkter</a:t>
            </a:r>
            <a:endParaRPr lang="sv-SE" sz="3200" dirty="0">
              <a:solidFill>
                <a:schemeClr val="tx1">
                  <a:lumMod val="85000"/>
                  <a:lumOff val="15000"/>
                </a:schemeClr>
              </a:solidFill>
            </a:endParaRPr>
          </a:p>
        </p:txBody>
      </p:sp>
      <p:sp>
        <p:nvSpPr>
          <p:cNvPr id="7" name="Platshållare för innehåll 2">
            <a:extLst>
              <a:ext uri="{FF2B5EF4-FFF2-40B4-BE49-F238E27FC236}">
                <a16:creationId xmlns:a16="http://schemas.microsoft.com/office/drawing/2014/main" id="{ED1B8903-9AA4-4AEF-ADD6-4F4EF982CA87}"/>
              </a:ext>
            </a:extLst>
          </p:cNvPr>
          <p:cNvSpPr txBox="1">
            <a:spLocks/>
          </p:cNvSpPr>
          <p:nvPr/>
        </p:nvSpPr>
        <p:spPr>
          <a:xfrm>
            <a:off x="838200" y="4340463"/>
            <a:ext cx="10515600" cy="172918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800" dirty="0">
                <a:latin typeface="Times New Roman" panose="02020603050405020304" pitchFamily="18" charset="0"/>
                <a:ea typeface="ScalaOT" panose="02010504040101020102" pitchFamily="50" charset="0"/>
                <a:cs typeface="Times New Roman" panose="02020603050405020304" pitchFamily="18" charset="0"/>
              </a:rPr>
              <a:t>Politik för innovation kan riktas mot såväl omvälvande (radikala) som inkrementella initiativ.</a:t>
            </a:r>
          </a:p>
          <a:p>
            <a:r>
              <a:rPr lang="sv-SE" sz="1800" dirty="0">
                <a:latin typeface="Times New Roman" panose="02020603050405020304" pitchFamily="18" charset="0"/>
                <a:ea typeface="ScalaOT" panose="02010504040101020102" pitchFamily="50" charset="0"/>
                <a:cs typeface="Times New Roman" panose="02020603050405020304" pitchFamily="18" charset="0"/>
              </a:rPr>
              <a:t>Nya värdekedjor (omvälvande) kommer innebära större utmaningar för etablerade strukturer jämfört med inkrementella.</a:t>
            </a:r>
          </a:p>
          <a:p>
            <a:r>
              <a:rPr lang="sv-SE" sz="1800" dirty="0">
                <a:latin typeface="Times New Roman" panose="02020603050405020304" pitchFamily="18" charset="0"/>
                <a:ea typeface="ScalaOT" panose="02010504040101020102" pitchFamily="50" charset="0"/>
                <a:cs typeface="Times New Roman" panose="02020603050405020304" pitchFamily="18" charset="0"/>
              </a:rPr>
              <a:t>Potentialen för nya värdekedjor ökar med mängden aktörer som involveras i innovationssystemet och de projekt och satsningar som görs där. När marknaden är starkt koncentrerad till ett fåtal aktörer koncentreras även innovationsaktiviteterna till dem – hämmar utvecklingen och minskar innovationspotentialen</a:t>
            </a:r>
          </a:p>
          <a:p>
            <a:pPr marL="0" indent="0">
              <a:buNone/>
            </a:pPr>
            <a:endParaRPr lang="sv-SE" dirty="0"/>
          </a:p>
        </p:txBody>
      </p:sp>
    </p:spTree>
    <p:extLst>
      <p:ext uri="{BB962C8B-B14F-4D97-AF65-F5344CB8AC3E}">
        <p14:creationId xmlns:p14="http://schemas.microsoft.com/office/powerpoint/2010/main" val="530104600"/>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368</TotalTime>
  <Words>895</Words>
  <Application>Microsoft Office PowerPoint</Application>
  <PresentationFormat>Bredbild</PresentationFormat>
  <Paragraphs>63</Paragraphs>
  <Slides>10</Slides>
  <Notes>0</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10</vt:i4>
      </vt:variant>
    </vt:vector>
  </HeadingPairs>
  <TitlesOfParts>
    <vt:vector size="17" baseType="lpstr">
      <vt:lpstr>Agenda-Regular</vt:lpstr>
      <vt:lpstr>Agenda-Semibold</vt:lpstr>
      <vt:lpstr>Arial</vt:lpstr>
      <vt:lpstr>Calibri</vt:lpstr>
      <vt:lpstr>Calibri Light</vt:lpstr>
      <vt:lpstr>Times New Roman</vt:lpstr>
      <vt:lpstr>Office-tema</vt:lpstr>
      <vt:lpstr>Förutsättningar för innovation i den växtbaserade värdekedjan  En gap-analys</vt:lpstr>
      <vt:lpstr>GAP-analys</vt:lpstr>
      <vt:lpstr>Metod</vt:lpstr>
      <vt:lpstr>Nationell snarare än regional politik som är långsiktig</vt:lpstr>
      <vt:lpstr>Marknaden för slutlig produkt, efterfrågan och konsumenters tycke och smak som utgångspunkt</vt:lpstr>
      <vt:lpstr>Innovationsprocessen bör stimulera att idéer kan uppkomma och satsningar initieras var som helst i processen </vt:lpstr>
      <vt:lpstr>Formella utbildningsnivån behöver bli högre</vt:lpstr>
      <vt:lpstr>Industridoktorander</vt:lpstr>
      <vt:lpstr>Aktuell marknadssituation måste beaktas </vt:lpstr>
      <vt:lpstr>Förutsättningar för samarbeten är sannolikt bäst i tidiga delar av värdekedjan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Lars Åke Petersson</dc:creator>
  <cp:lastModifiedBy>Marie Gidlund</cp:lastModifiedBy>
  <cp:revision>19</cp:revision>
  <dcterms:created xsi:type="dcterms:W3CDTF">2021-03-10T11:33:29Z</dcterms:created>
  <dcterms:modified xsi:type="dcterms:W3CDTF">2021-03-21T09:46:00Z</dcterms:modified>
</cp:coreProperties>
</file>