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66" r:id="rId5"/>
    <p:sldId id="272" r:id="rId6"/>
    <p:sldId id="273" r:id="rId7"/>
    <p:sldId id="274" r:id="rId8"/>
    <p:sldId id="275" r:id="rId9"/>
    <p:sldId id="280" r:id="rId10"/>
    <p:sldId id="268" r:id="rId11"/>
    <p:sldId id="270" r:id="rId12"/>
    <p:sldId id="276" r:id="rId13"/>
    <p:sldId id="277" r:id="rId14"/>
    <p:sldId id="278"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8D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5B0728-0D93-4344-9726-B9AA75E535CB}" v="73" dt="2023-10-18T10:56:54.35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llanmörkt format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llanmörkt format 4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0" y="7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https://lavigruppen-my.sharepoint.com/personal/ola_albrektsson_lavigruppen_se/Documents/Skrivbordet/Agro%20&#214;rebro/Ola/Demoanl&#228;ggningar/Resultat/INtressant%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lavigruppen-my.sharepoint.com/personal/ola_albrektsson_lavigruppen_se/Documents/Skrivbordet/Agro%20&#214;rebro/Ola/Demoanl&#228;ggningar/Resultat/senaste/INtressant%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lavigruppen-my.sharepoint.com/personal/ola_albrektsson_lavigruppen_se/Documents/Skrivbordet/Agro%20&#214;rebro/Ola/Demoanl&#228;ggningar/Resultat/senaste/INtressant%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lavigruppen-my.sharepoint.com/personal/ola_albrektsson_lavigruppen_se/Documents/Skrivbordet/Agro%20&#214;rebro/Ola/Demoanl&#228;ggningar/Resultat/senaste/INtressant%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lavigruppen-my.sharepoint.com/personal/ola_albrektsson_lavigruppen_se/Documents/Skrivbordet/Agro%20&#214;rebro/Ola/Demoanl&#228;ggningar/Resultat/senaste/INtressant%20dat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'[INtressant data.xlsx]Blad1'!$B$1</c:f>
              <c:strCache>
                <c:ptCount val="1"/>
                <c:pt idx="0">
                  <c:v>Antal adresser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4C-4B14-870C-8ECAB6335E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04C-4B14-870C-8ECAB6335E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04C-4B14-870C-8ECAB6335E6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04C-4B14-870C-8ECAB6335E6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04C-4B14-870C-8ECAB6335E6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04C-4B14-870C-8ECAB6335E6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04C-4B14-870C-8ECAB6335E6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04C-4B14-870C-8ECAB6335E6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04C-4B14-870C-8ECAB6335E63}"/>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204C-4B14-870C-8ECAB6335E63}"/>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204C-4B14-870C-8ECAB6335E63}"/>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204C-4B14-870C-8ECAB6335E63}"/>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204C-4B14-870C-8ECAB6335E63}"/>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204C-4B14-870C-8ECAB6335E63}"/>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204C-4B14-870C-8ECAB6335E63}"/>
              </c:ext>
            </c:extLst>
          </c:dPt>
          <c:cat>
            <c:strRef>
              <c:f>'[INtressant data.xlsx]Blad1'!$A$2:$A$16</c:f>
              <c:strCache>
                <c:ptCount val="15"/>
                <c:pt idx="0">
                  <c:v>Västra Götalands län</c:v>
                </c:pt>
                <c:pt idx="1">
                  <c:v>Skåne län</c:v>
                </c:pt>
                <c:pt idx="2">
                  <c:v>Uppsala län</c:v>
                </c:pt>
                <c:pt idx="3">
                  <c:v>Stockholms län</c:v>
                </c:pt>
                <c:pt idx="4">
                  <c:v>Jämtlands län</c:v>
                </c:pt>
                <c:pt idx="5">
                  <c:v>Hallands län</c:v>
                </c:pt>
                <c:pt idx="6">
                  <c:v>Västernorrlands län</c:v>
                </c:pt>
                <c:pt idx="7">
                  <c:v>Västmanlands län</c:v>
                </c:pt>
                <c:pt idx="8">
                  <c:v>Jönköpings län</c:v>
                </c:pt>
                <c:pt idx="9">
                  <c:v>Kalmar län</c:v>
                </c:pt>
                <c:pt idx="10">
                  <c:v>Östergötlands län</c:v>
                </c:pt>
                <c:pt idx="11">
                  <c:v>Västerbottens län</c:v>
                </c:pt>
                <c:pt idx="12">
                  <c:v>Gotlands län</c:v>
                </c:pt>
                <c:pt idx="13">
                  <c:v>Blekinge län</c:v>
                </c:pt>
                <c:pt idx="14">
                  <c:v>Norrbotten</c:v>
                </c:pt>
              </c:strCache>
            </c:strRef>
          </c:cat>
          <c:val>
            <c:numRef>
              <c:f>'[INtressant data.xlsx]Blad1'!$B$2:$B$16</c:f>
              <c:numCache>
                <c:formatCode>General</c:formatCode>
                <c:ptCount val="15"/>
                <c:pt idx="0">
                  <c:v>18</c:v>
                </c:pt>
                <c:pt idx="1">
                  <c:v>29</c:v>
                </c:pt>
                <c:pt idx="2">
                  <c:v>3</c:v>
                </c:pt>
                <c:pt idx="3">
                  <c:v>3</c:v>
                </c:pt>
                <c:pt idx="4">
                  <c:v>2</c:v>
                </c:pt>
                <c:pt idx="5">
                  <c:v>2</c:v>
                </c:pt>
                <c:pt idx="6">
                  <c:v>2</c:v>
                </c:pt>
                <c:pt idx="7">
                  <c:v>2</c:v>
                </c:pt>
                <c:pt idx="8">
                  <c:v>2</c:v>
                </c:pt>
                <c:pt idx="9">
                  <c:v>1</c:v>
                </c:pt>
                <c:pt idx="10">
                  <c:v>1</c:v>
                </c:pt>
                <c:pt idx="11">
                  <c:v>1</c:v>
                </c:pt>
                <c:pt idx="12">
                  <c:v>2</c:v>
                </c:pt>
                <c:pt idx="13">
                  <c:v>1</c:v>
                </c:pt>
                <c:pt idx="14">
                  <c:v>1</c:v>
                </c:pt>
              </c:numCache>
            </c:numRef>
          </c:val>
          <c:extLst>
            <c:ext xmlns:c16="http://schemas.microsoft.com/office/drawing/2014/chart" uri="{C3380CC4-5D6E-409C-BE32-E72D297353CC}">
              <c16:uniqueId val="{0000001E-204C-4B14-870C-8ECAB6335E63}"/>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80645124880636077"/>
          <c:y val="8.3885473648172809E-2"/>
          <c:w val="0.19354875119363921"/>
          <c:h val="0.7750191825745642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'[INtressant data.xlsx]Blad1'!$B$28</c:f>
              <c:strCache>
                <c:ptCount val="1"/>
                <c:pt idx="0">
                  <c:v>Verksamhet</c:v>
                </c:pt>
              </c:strCache>
            </c:strRef>
          </c:tx>
          <c:spPr>
            <a:solidFill>
              <a:srgbClr val="788D6A"/>
            </a:solidFill>
            <a:ln>
              <a:noFill/>
            </a:ln>
            <a:effectLst/>
          </c:spPr>
          <c:invertIfNegative val="0"/>
          <c:cat>
            <c:strRef>
              <c:f>'[INtressant data.xlsx]Blad1'!$A$29:$A$37</c:f>
              <c:strCache>
                <c:ptCount val="9"/>
                <c:pt idx="0">
                  <c:v>Försöksgård/fältförsök</c:v>
                </c:pt>
                <c:pt idx="1">
                  <c:v>Pilotanläggning</c:v>
                </c:pt>
                <c:pt idx="2">
                  <c:v>Metodkök/provkök</c:v>
                </c:pt>
                <c:pt idx="3">
                  <c:v>Labb</c:v>
                </c:pt>
                <c:pt idx="4">
                  <c:v>Sensorik</c:v>
                </c:pt>
                <c:pt idx="5">
                  <c:v>Forskning</c:v>
                </c:pt>
                <c:pt idx="6">
                  <c:v>Tillverkning/Legotillverkning</c:v>
                </c:pt>
                <c:pt idx="7">
                  <c:v>Processoptimering</c:v>
                </c:pt>
                <c:pt idx="8">
                  <c:v>Undervisning</c:v>
                </c:pt>
              </c:strCache>
            </c:strRef>
          </c:cat>
          <c:val>
            <c:numRef>
              <c:f>'[INtressant data.xlsx]Blad1'!$B$29:$B$37</c:f>
              <c:numCache>
                <c:formatCode>General</c:formatCode>
                <c:ptCount val="9"/>
                <c:pt idx="0">
                  <c:v>25</c:v>
                </c:pt>
                <c:pt idx="1">
                  <c:v>29</c:v>
                </c:pt>
                <c:pt idx="2">
                  <c:v>25</c:v>
                </c:pt>
                <c:pt idx="3">
                  <c:v>26</c:v>
                </c:pt>
                <c:pt idx="4">
                  <c:v>14</c:v>
                </c:pt>
                <c:pt idx="5">
                  <c:v>27</c:v>
                </c:pt>
                <c:pt idx="6">
                  <c:v>12</c:v>
                </c:pt>
                <c:pt idx="7">
                  <c:v>8</c:v>
                </c:pt>
                <c:pt idx="8">
                  <c:v>4</c:v>
                </c:pt>
              </c:numCache>
            </c:numRef>
          </c:val>
          <c:extLst>
            <c:ext xmlns:c16="http://schemas.microsoft.com/office/drawing/2014/chart" uri="{C3380CC4-5D6E-409C-BE32-E72D297353CC}">
              <c16:uniqueId val="{00000000-C981-4A48-89D5-B1E5DB6BC9A7}"/>
            </c:ext>
          </c:extLst>
        </c:ser>
        <c:dLbls>
          <c:showLegendKey val="0"/>
          <c:showVal val="0"/>
          <c:showCatName val="0"/>
          <c:showSerName val="0"/>
          <c:showPercent val="0"/>
          <c:showBubbleSize val="0"/>
        </c:dLbls>
        <c:gapWidth val="219"/>
        <c:overlap val="-27"/>
        <c:axId val="2053624655"/>
        <c:axId val="26988063"/>
      </c:barChart>
      <c:catAx>
        <c:axId val="2053624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6988063"/>
        <c:crosses val="autoZero"/>
        <c:auto val="1"/>
        <c:lblAlgn val="ctr"/>
        <c:lblOffset val="100"/>
        <c:noMultiLvlLbl val="0"/>
      </c:catAx>
      <c:valAx>
        <c:axId val="269880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0536246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'[INtressant data.xlsx]Blad1'!$B$39</c:f>
              <c:strCache>
                <c:ptCount val="1"/>
                <c:pt idx="0">
                  <c:v>Produktkategori</c:v>
                </c:pt>
              </c:strCache>
            </c:strRef>
          </c:tx>
          <c:spPr>
            <a:solidFill>
              <a:srgbClr val="788D6A"/>
            </a:solidFill>
            <a:ln>
              <a:noFill/>
            </a:ln>
            <a:effectLst/>
          </c:spPr>
          <c:invertIfNegative val="0"/>
          <c:cat>
            <c:strRef>
              <c:f>'[INtressant data.xlsx]Blad1'!$A$40:$A$49</c:f>
              <c:strCache>
                <c:ptCount val="10"/>
                <c:pt idx="0">
                  <c:v>Primärproduktion</c:v>
                </c:pt>
                <c:pt idx="1">
                  <c:v>Växtbaserat</c:v>
                </c:pt>
                <c:pt idx="2">
                  <c:v>Drycker</c:v>
                </c:pt>
                <c:pt idx="3">
                  <c:v>Flytande produkter</c:v>
                </c:pt>
                <c:pt idx="4">
                  <c:v>Mejeriprodukter &amp; ägg</c:v>
                </c:pt>
                <c:pt idx="5">
                  <c:v>Mykoproteiner</c:v>
                </c:pt>
                <c:pt idx="6">
                  <c:v>Fisk- &amp; sjömat</c:v>
                </c:pt>
                <c:pt idx="7">
                  <c:v>Bageri</c:v>
                </c:pt>
                <c:pt idx="8">
                  <c:v>Kött, fåge &amp; chark</c:v>
                </c:pt>
                <c:pt idx="9">
                  <c:v>Torra blandningar</c:v>
                </c:pt>
              </c:strCache>
            </c:strRef>
          </c:cat>
          <c:val>
            <c:numRef>
              <c:f>'[INtressant data.xlsx]Blad1'!$B$40:$B$49</c:f>
              <c:numCache>
                <c:formatCode>General</c:formatCode>
                <c:ptCount val="10"/>
                <c:pt idx="0">
                  <c:v>30</c:v>
                </c:pt>
                <c:pt idx="1">
                  <c:v>31</c:v>
                </c:pt>
                <c:pt idx="2">
                  <c:v>15</c:v>
                </c:pt>
                <c:pt idx="3">
                  <c:v>14</c:v>
                </c:pt>
                <c:pt idx="4">
                  <c:v>14</c:v>
                </c:pt>
                <c:pt idx="5">
                  <c:v>9</c:v>
                </c:pt>
                <c:pt idx="6">
                  <c:v>10</c:v>
                </c:pt>
                <c:pt idx="7">
                  <c:v>12</c:v>
                </c:pt>
                <c:pt idx="8">
                  <c:v>17</c:v>
                </c:pt>
                <c:pt idx="9">
                  <c:v>7</c:v>
                </c:pt>
              </c:numCache>
            </c:numRef>
          </c:val>
          <c:extLst>
            <c:ext xmlns:c16="http://schemas.microsoft.com/office/drawing/2014/chart" uri="{C3380CC4-5D6E-409C-BE32-E72D297353CC}">
              <c16:uniqueId val="{00000000-F884-455E-B83B-CD3B7CFA567C}"/>
            </c:ext>
          </c:extLst>
        </c:ser>
        <c:dLbls>
          <c:showLegendKey val="0"/>
          <c:showVal val="0"/>
          <c:showCatName val="0"/>
          <c:showSerName val="0"/>
          <c:showPercent val="0"/>
          <c:showBubbleSize val="0"/>
        </c:dLbls>
        <c:gapWidth val="219"/>
        <c:overlap val="-27"/>
        <c:axId val="208933647"/>
        <c:axId val="196480015"/>
      </c:barChart>
      <c:catAx>
        <c:axId val="208933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96480015"/>
        <c:crosses val="autoZero"/>
        <c:auto val="1"/>
        <c:lblAlgn val="ctr"/>
        <c:lblOffset val="100"/>
        <c:noMultiLvlLbl val="0"/>
      </c:catAx>
      <c:valAx>
        <c:axId val="196480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08933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'[INtressant data.xlsx]Blad1'!$B$51</c:f>
              <c:strCache>
                <c:ptCount val="1"/>
                <c:pt idx="0">
                  <c:v>Produktionstekniker</c:v>
                </c:pt>
              </c:strCache>
            </c:strRef>
          </c:tx>
          <c:spPr>
            <a:solidFill>
              <a:srgbClr val="788D6A"/>
            </a:solidFill>
            <a:ln>
              <a:noFill/>
            </a:ln>
            <a:effectLst/>
          </c:spPr>
          <c:invertIfNegative val="0"/>
          <c:cat>
            <c:strRef>
              <c:f>'[INtressant data.xlsx]Blad1'!$A$52:$A$60</c:f>
              <c:strCache>
                <c:ptCount val="9"/>
                <c:pt idx="0">
                  <c:v>Växtodling och/eller djurhållning</c:v>
                </c:pt>
                <c:pt idx="1">
                  <c:v>Torkning</c:v>
                </c:pt>
                <c:pt idx="2">
                  <c:v>Konservering</c:v>
                </c:pt>
                <c:pt idx="3">
                  <c:v>Kylning</c:v>
                </c:pt>
                <c:pt idx="4">
                  <c:v>Frysning</c:v>
                </c:pt>
                <c:pt idx="5">
                  <c:v>Pastörisering</c:v>
                </c:pt>
                <c:pt idx="6">
                  <c:v>Fermentering</c:v>
                </c:pt>
                <c:pt idx="7">
                  <c:v>Frystorkning</c:v>
                </c:pt>
                <c:pt idx="8">
                  <c:v>Homogenisering</c:v>
                </c:pt>
              </c:strCache>
            </c:strRef>
          </c:cat>
          <c:val>
            <c:numRef>
              <c:f>'[INtressant data.xlsx]Blad1'!$B$52:$B$60</c:f>
              <c:numCache>
                <c:formatCode>General</c:formatCode>
                <c:ptCount val="9"/>
                <c:pt idx="0">
                  <c:v>23</c:v>
                </c:pt>
                <c:pt idx="1">
                  <c:v>19</c:v>
                </c:pt>
                <c:pt idx="2">
                  <c:v>9</c:v>
                </c:pt>
                <c:pt idx="3">
                  <c:v>12</c:v>
                </c:pt>
                <c:pt idx="4">
                  <c:v>11</c:v>
                </c:pt>
                <c:pt idx="5">
                  <c:v>11</c:v>
                </c:pt>
                <c:pt idx="6">
                  <c:v>14</c:v>
                </c:pt>
                <c:pt idx="7">
                  <c:v>3</c:v>
                </c:pt>
                <c:pt idx="8">
                  <c:v>2</c:v>
                </c:pt>
              </c:numCache>
            </c:numRef>
          </c:val>
          <c:extLst>
            <c:ext xmlns:c16="http://schemas.microsoft.com/office/drawing/2014/chart" uri="{C3380CC4-5D6E-409C-BE32-E72D297353CC}">
              <c16:uniqueId val="{00000000-5B8C-46DE-ACC2-2BFAA4E99E7B}"/>
            </c:ext>
          </c:extLst>
        </c:ser>
        <c:dLbls>
          <c:showLegendKey val="0"/>
          <c:showVal val="0"/>
          <c:showCatName val="0"/>
          <c:showSerName val="0"/>
          <c:showPercent val="0"/>
          <c:showBubbleSize val="0"/>
        </c:dLbls>
        <c:gapWidth val="219"/>
        <c:overlap val="-27"/>
        <c:axId val="442656351"/>
        <c:axId val="23356399"/>
      </c:barChart>
      <c:catAx>
        <c:axId val="442656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23356399"/>
        <c:crosses val="autoZero"/>
        <c:auto val="1"/>
        <c:lblAlgn val="ctr"/>
        <c:lblOffset val="100"/>
        <c:noMultiLvlLbl val="0"/>
      </c:catAx>
      <c:valAx>
        <c:axId val="233563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42656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'[INtressant data.xlsx]Blad1'!$B$19</c:f>
              <c:strCache>
                <c:ptCount val="1"/>
                <c:pt idx="0">
                  <c:v>Service</c:v>
                </c:pt>
              </c:strCache>
            </c:strRef>
          </c:tx>
          <c:spPr>
            <a:solidFill>
              <a:srgbClr val="788D6A"/>
            </a:solidFill>
            <a:ln>
              <a:noFill/>
            </a:ln>
            <a:effectLst/>
          </c:spPr>
          <c:invertIfNegative val="0"/>
          <c:cat>
            <c:strRef>
              <c:f>'[INtressant data.xlsx]Blad1'!$A$20:$A$25</c:f>
              <c:strCache>
                <c:ptCount val="6"/>
                <c:pt idx="0">
                  <c:v>Kontraktstillverkning</c:v>
                </c:pt>
                <c:pt idx="1">
                  <c:v>Testmöjligheter</c:v>
                </c:pt>
                <c:pt idx="2">
                  <c:v>Personal ingår</c:v>
                </c:pt>
                <c:pt idx="3">
                  <c:v>Produktutveckling</c:v>
                </c:pt>
                <c:pt idx="4">
                  <c:v>Expertishjälp/rådgivning</c:v>
                </c:pt>
                <c:pt idx="5">
                  <c:v>Anpassad pilotanläggning utifrån förfrågning/behov/önskemål</c:v>
                </c:pt>
              </c:strCache>
            </c:strRef>
          </c:cat>
          <c:val>
            <c:numRef>
              <c:f>'[INtressant data.xlsx]Blad1'!$B$20:$B$25</c:f>
              <c:numCache>
                <c:formatCode>General</c:formatCode>
                <c:ptCount val="6"/>
                <c:pt idx="0">
                  <c:v>18</c:v>
                </c:pt>
                <c:pt idx="1">
                  <c:v>59</c:v>
                </c:pt>
                <c:pt idx="2">
                  <c:v>48</c:v>
                </c:pt>
                <c:pt idx="3">
                  <c:v>28</c:v>
                </c:pt>
                <c:pt idx="4">
                  <c:v>47</c:v>
                </c:pt>
                <c:pt idx="5">
                  <c:v>31</c:v>
                </c:pt>
              </c:numCache>
            </c:numRef>
          </c:val>
          <c:extLst>
            <c:ext xmlns:c16="http://schemas.microsoft.com/office/drawing/2014/chart" uri="{C3380CC4-5D6E-409C-BE32-E72D297353CC}">
              <c16:uniqueId val="{00000000-18B5-4B41-9302-6468D8DEF2F2}"/>
            </c:ext>
          </c:extLst>
        </c:ser>
        <c:dLbls>
          <c:showLegendKey val="0"/>
          <c:showVal val="0"/>
          <c:showCatName val="0"/>
          <c:showSerName val="0"/>
          <c:showPercent val="0"/>
          <c:showBubbleSize val="0"/>
        </c:dLbls>
        <c:gapWidth val="219"/>
        <c:overlap val="-27"/>
        <c:axId val="71334287"/>
        <c:axId val="1026290975"/>
      </c:barChart>
      <c:catAx>
        <c:axId val="71334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1026290975"/>
        <c:crosses val="autoZero"/>
        <c:auto val="1"/>
        <c:lblAlgn val="ctr"/>
        <c:lblOffset val="100"/>
        <c:noMultiLvlLbl val="0"/>
      </c:catAx>
      <c:valAx>
        <c:axId val="10262909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133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6E813E-8297-3675-FA4E-262417F3089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CA53DEE-8975-FFE7-74F0-C5A0D24D81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0F706F6-30EF-EB12-5AB7-7BB3B350B599}"/>
              </a:ext>
            </a:extLst>
          </p:cNvPr>
          <p:cNvSpPr>
            <a:spLocks noGrp="1"/>
          </p:cNvSpPr>
          <p:nvPr>
            <p:ph type="dt" sz="half" idx="10"/>
          </p:nvPr>
        </p:nvSpPr>
        <p:spPr/>
        <p:txBody>
          <a:bodyPr/>
          <a:lstStyle/>
          <a:p>
            <a:fld id="{D5DAB994-B084-4F1C-8744-99D7DE213FF9}" type="datetimeFigureOut">
              <a:rPr lang="sv-SE" smtClean="0"/>
              <a:t>2023-10-18</a:t>
            </a:fld>
            <a:endParaRPr lang="sv-SE"/>
          </a:p>
        </p:txBody>
      </p:sp>
      <p:sp>
        <p:nvSpPr>
          <p:cNvPr id="5" name="Platshållare för sidfot 4">
            <a:extLst>
              <a:ext uri="{FF2B5EF4-FFF2-40B4-BE49-F238E27FC236}">
                <a16:creationId xmlns:a16="http://schemas.microsoft.com/office/drawing/2014/main" id="{F1C799BD-1065-E091-A4B4-8111E6BE11A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1FFF2AC-1F7C-8499-A3D3-27DAD15828A0}"/>
              </a:ext>
            </a:extLst>
          </p:cNvPr>
          <p:cNvSpPr>
            <a:spLocks noGrp="1"/>
          </p:cNvSpPr>
          <p:nvPr>
            <p:ph type="sldNum" sz="quarter" idx="12"/>
          </p:nvPr>
        </p:nvSpPr>
        <p:spPr/>
        <p:txBody>
          <a:bodyPr/>
          <a:lstStyle/>
          <a:p>
            <a:fld id="{F677BAC0-1483-42E9-86E8-2CF9A15F501C}" type="slidenum">
              <a:rPr lang="sv-SE" smtClean="0"/>
              <a:t>‹#›</a:t>
            </a:fld>
            <a:endParaRPr lang="sv-SE"/>
          </a:p>
        </p:txBody>
      </p:sp>
    </p:spTree>
    <p:extLst>
      <p:ext uri="{BB962C8B-B14F-4D97-AF65-F5344CB8AC3E}">
        <p14:creationId xmlns:p14="http://schemas.microsoft.com/office/powerpoint/2010/main" val="3205574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2B3307-3FE6-A95F-507C-1D94CFFF20E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B3D056D-4068-0D43-8492-0FFFF32333A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DD20FFE-223D-D355-B87B-CA386FB85128}"/>
              </a:ext>
            </a:extLst>
          </p:cNvPr>
          <p:cNvSpPr>
            <a:spLocks noGrp="1"/>
          </p:cNvSpPr>
          <p:nvPr>
            <p:ph type="dt" sz="half" idx="10"/>
          </p:nvPr>
        </p:nvSpPr>
        <p:spPr/>
        <p:txBody>
          <a:bodyPr/>
          <a:lstStyle/>
          <a:p>
            <a:fld id="{D5DAB994-B084-4F1C-8744-99D7DE213FF9}" type="datetimeFigureOut">
              <a:rPr lang="sv-SE" smtClean="0"/>
              <a:t>2023-10-18</a:t>
            </a:fld>
            <a:endParaRPr lang="sv-SE"/>
          </a:p>
        </p:txBody>
      </p:sp>
      <p:sp>
        <p:nvSpPr>
          <p:cNvPr id="5" name="Platshållare för sidfot 4">
            <a:extLst>
              <a:ext uri="{FF2B5EF4-FFF2-40B4-BE49-F238E27FC236}">
                <a16:creationId xmlns:a16="http://schemas.microsoft.com/office/drawing/2014/main" id="{E879F2CB-6D57-2DBB-CE37-9333730E313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BE41F75-F8FE-A7E2-7C6F-0FFE43DC6C1E}"/>
              </a:ext>
            </a:extLst>
          </p:cNvPr>
          <p:cNvSpPr>
            <a:spLocks noGrp="1"/>
          </p:cNvSpPr>
          <p:nvPr>
            <p:ph type="sldNum" sz="quarter" idx="12"/>
          </p:nvPr>
        </p:nvSpPr>
        <p:spPr/>
        <p:txBody>
          <a:bodyPr/>
          <a:lstStyle/>
          <a:p>
            <a:fld id="{F677BAC0-1483-42E9-86E8-2CF9A15F501C}" type="slidenum">
              <a:rPr lang="sv-SE" smtClean="0"/>
              <a:t>‹#›</a:t>
            </a:fld>
            <a:endParaRPr lang="sv-SE"/>
          </a:p>
        </p:txBody>
      </p:sp>
    </p:spTree>
    <p:extLst>
      <p:ext uri="{BB962C8B-B14F-4D97-AF65-F5344CB8AC3E}">
        <p14:creationId xmlns:p14="http://schemas.microsoft.com/office/powerpoint/2010/main" val="3097821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48C350E-FB7F-F1CB-D5BD-577EDE8E0F3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2914D56-F511-C9A9-1C3B-61F3CA6FAAA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12E86D4-8D31-C3AF-BFE5-27808304E905}"/>
              </a:ext>
            </a:extLst>
          </p:cNvPr>
          <p:cNvSpPr>
            <a:spLocks noGrp="1"/>
          </p:cNvSpPr>
          <p:nvPr>
            <p:ph type="dt" sz="half" idx="10"/>
          </p:nvPr>
        </p:nvSpPr>
        <p:spPr/>
        <p:txBody>
          <a:bodyPr/>
          <a:lstStyle/>
          <a:p>
            <a:fld id="{D5DAB994-B084-4F1C-8744-99D7DE213FF9}" type="datetimeFigureOut">
              <a:rPr lang="sv-SE" smtClean="0"/>
              <a:t>2023-10-18</a:t>
            </a:fld>
            <a:endParaRPr lang="sv-SE"/>
          </a:p>
        </p:txBody>
      </p:sp>
      <p:sp>
        <p:nvSpPr>
          <p:cNvPr id="5" name="Platshållare för sidfot 4">
            <a:extLst>
              <a:ext uri="{FF2B5EF4-FFF2-40B4-BE49-F238E27FC236}">
                <a16:creationId xmlns:a16="http://schemas.microsoft.com/office/drawing/2014/main" id="{B3DEBF8B-8ECA-A343-3828-070E593B3C3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99D6F50-8E52-607E-9687-3D3DD7CC7D77}"/>
              </a:ext>
            </a:extLst>
          </p:cNvPr>
          <p:cNvSpPr>
            <a:spLocks noGrp="1"/>
          </p:cNvSpPr>
          <p:nvPr>
            <p:ph type="sldNum" sz="quarter" idx="12"/>
          </p:nvPr>
        </p:nvSpPr>
        <p:spPr/>
        <p:txBody>
          <a:bodyPr/>
          <a:lstStyle/>
          <a:p>
            <a:fld id="{F677BAC0-1483-42E9-86E8-2CF9A15F501C}" type="slidenum">
              <a:rPr lang="sv-SE" smtClean="0"/>
              <a:t>‹#›</a:t>
            </a:fld>
            <a:endParaRPr lang="sv-SE"/>
          </a:p>
        </p:txBody>
      </p:sp>
    </p:spTree>
    <p:extLst>
      <p:ext uri="{BB962C8B-B14F-4D97-AF65-F5344CB8AC3E}">
        <p14:creationId xmlns:p14="http://schemas.microsoft.com/office/powerpoint/2010/main" val="2262893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EBA5E0-5A63-E3EF-F231-6EC0EA78322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8093D06-998A-9CC4-BEB6-34FE96DD950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A7A99ED-2D6A-1CF2-AE91-B016FFD672CB}"/>
              </a:ext>
            </a:extLst>
          </p:cNvPr>
          <p:cNvSpPr>
            <a:spLocks noGrp="1"/>
          </p:cNvSpPr>
          <p:nvPr>
            <p:ph type="dt" sz="half" idx="10"/>
          </p:nvPr>
        </p:nvSpPr>
        <p:spPr/>
        <p:txBody>
          <a:bodyPr/>
          <a:lstStyle/>
          <a:p>
            <a:fld id="{D5DAB994-B084-4F1C-8744-99D7DE213FF9}" type="datetimeFigureOut">
              <a:rPr lang="sv-SE" smtClean="0"/>
              <a:t>2023-10-18</a:t>
            </a:fld>
            <a:endParaRPr lang="sv-SE"/>
          </a:p>
        </p:txBody>
      </p:sp>
      <p:sp>
        <p:nvSpPr>
          <p:cNvPr id="5" name="Platshållare för sidfot 4">
            <a:extLst>
              <a:ext uri="{FF2B5EF4-FFF2-40B4-BE49-F238E27FC236}">
                <a16:creationId xmlns:a16="http://schemas.microsoft.com/office/drawing/2014/main" id="{D90AF5C3-EB9A-E1F9-48C0-4D1BD5B2ADA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A8F79A9-FED6-F9FD-F909-3CD80ACB6549}"/>
              </a:ext>
            </a:extLst>
          </p:cNvPr>
          <p:cNvSpPr>
            <a:spLocks noGrp="1"/>
          </p:cNvSpPr>
          <p:nvPr>
            <p:ph type="sldNum" sz="quarter" idx="12"/>
          </p:nvPr>
        </p:nvSpPr>
        <p:spPr/>
        <p:txBody>
          <a:bodyPr/>
          <a:lstStyle/>
          <a:p>
            <a:fld id="{F677BAC0-1483-42E9-86E8-2CF9A15F501C}" type="slidenum">
              <a:rPr lang="sv-SE" smtClean="0"/>
              <a:t>‹#›</a:t>
            </a:fld>
            <a:endParaRPr lang="sv-SE"/>
          </a:p>
        </p:txBody>
      </p:sp>
    </p:spTree>
    <p:extLst>
      <p:ext uri="{BB962C8B-B14F-4D97-AF65-F5344CB8AC3E}">
        <p14:creationId xmlns:p14="http://schemas.microsoft.com/office/powerpoint/2010/main" val="2944120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68B0C8-623B-1024-BD68-00BBBC0AEBD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FA5D789-CC85-AA99-D076-5A019A91F4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45C513CC-0B6B-5C3E-103D-27FF47FB65AA}"/>
              </a:ext>
            </a:extLst>
          </p:cNvPr>
          <p:cNvSpPr>
            <a:spLocks noGrp="1"/>
          </p:cNvSpPr>
          <p:nvPr>
            <p:ph type="dt" sz="half" idx="10"/>
          </p:nvPr>
        </p:nvSpPr>
        <p:spPr/>
        <p:txBody>
          <a:bodyPr/>
          <a:lstStyle/>
          <a:p>
            <a:fld id="{D5DAB994-B084-4F1C-8744-99D7DE213FF9}" type="datetimeFigureOut">
              <a:rPr lang="sv-SE" smtClean="0"/>
              <a:t>2023-10-18</a:t>
            </a:fld>
            <a:endParaRPr lang="sv-SE"/>
          </a:p>
        </p:txBody>
      </p:sp>
      <p:sp>
        <p:nvSpPr>
          <p:cNvPr id="5" name="Platshållare för sidfot 4">
            <a:extLst>
              <a:ext uri="{FF2B5EF4-FFF2-40B4-BE49-F238E27FC236}">
                <a16:creationId xmlns:a16="http://schemas.microsoft.com/office/drawing/2014/main" id="{1C6BED3E-7248-F20C-0B67-6E1EF70BE9E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42A393E-D3E4-02AE-EC77-3EF1444C3E85}"/>
              </a:ext>
            </a:extLst>
          </p:cNvPr>
          <p:cNvSpPr>
            <a:spLocks noGrp="1"/>
          </p:cNvSpPr>
          <p:nvPr>
            <p:ph type="sldNum" sz="quarter" idx="12"/>
          </p:nvPr>
        </p:nvSpPr>
        <p:spPr/>
        <p:txBody>
          <a:bodyPr/>
          <a:lstStyle/>
          <a:p>
            <a:fld id="{F677BAC0-1483-42E9-86E8-2CF9A15F501C}" type="slidenum">
              <a:rPr lang="sv-SE" smtClean="0"/>
              <a:t>‹#›</a:t>
            </a:fld>
            <a:endParaRPr lang="sv-SE"/>
          </a:p>
        </p:txBody>
      </p:sp>
    </p:spTree>
    <p:extLst>
      <p:ext uri="{BB962C8B-B14F-4D97-AF65-F5344CB8AC3E}">
        <p14:creationId xmlns:p14="http://schemas.microsoft.com/office/powerpoint/2010/main" val="2456154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9B0071-0329-756A-03BB-176EA6512F2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A7AC035-9783-BFC5-A3F5-9F18D796BE38}"/>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C236826-35C2-22A4-D4A0-8FA4EE9DD49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9282CB96-DD49-94B1-846E-86CC2F674DEB}"/>
              </a:ext>
            </a:extLst>
          </p:cNvPr>
          <p:cNvSpPr>
            <a:spLocks noGrp="1"/>
          </p:cNvSpPr>
          <p:nvPr>
            <p:ph type="dt" sz="half" idx="10"/>
          </p:nvPr>
        </p:nvSpPr>
        <p:spPr/>
        <p:txBody>
          <a:bodyPr/>
          <a:lstStyle/>
          <a:p>
            <a:fld id="{D5DAB994-B084-4F1C-8744-99D7DE213FF9}" type="datetimeFigureOut">
              <a:rPr lang="sv-SE" smtClean="0"/>
              <a:t>2023-10-18</a:t>
            </a:fld>
            <a:endParaRPr lang="sv-SE"/>
          </a:p>
        </p:txBody>
      </p:sp>
      <p:sp>
        <p:nvSpPr>
          <p:cNvPr id="6" name="Platshållare för sidfot 5">
            <a:extLst>
              <a:ext uri="{FF2B5EF4-FFF2-40B4-BE49-F238E27FC236}">
                <a16:creationId xmlns:a16="http://schemas.microsoft.com/office/drawing/2014/main" id="{429A4407-AF1F-45F9-3B30-FF6EDF84374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3A3FE3A-5013-23E6-49D2-D5A04CCC80C1}"/>
              </a:ext>
            </a:extLst>
          </p:cNvPr>
          <p:cNvSpPr>
            <a:spLocks noGrp="1"/>
          </p:cNvSpPr>
          <p:nvPr>
            <p:ph type="sldNum" sz="quarter" idx="12"/>
          </p:nvPr>
        </p:nvSpPr>
        <p:spPr/>
        <p:txBody>
          <a:bodyPr/>
          <a:lstStyle/>
          <a:p>
            <a:fld id="{F677BAC0-1483-42E9-86E8-2CF9A15F501C}" type="slidenum">
              <a:rPr lang="sv-SE" smtClean="0"/>
              <a:t>‹#›</a:t>
            </a:fld>
            <a:endParaRPr lang="sv-SE"/>
          </a:p>
        </p:txBody>
      </p:sp>
    </p:spTree>
    <p:extLst>
      <p:ext uri="{BB962C8B-B14F-4D97-AF65-F5344CB8AC3E}">
        <p14:creationId xmlns:p14="http://schemas.microsoft.com/office/powerpoint/2010/main" val="307602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4CB77F-9B5B-5622-B534-6F2E55C33EA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EE6E20F-4E4C-A1DB-26C5-319817A404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68EC4A0-27C0-4016-17E6-6431FB842510}"/>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5AE9071-0333-26A1-C0AB-CF42CE23D4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F8C12324-A2EC-2EDE-D34E-B6D877F368D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321F582E-50CC-0A59-781F-6A395D3622DD}"/>
              </a:ext>
            </a:extLst>
          </p:cNvPr>
          <p:cNvSpPr>
            <a:spLocks noGrp="1"/>
          </p:cNvSpPr>
          <p:nvPr>
            <p:ph type="dt" sz="half" idx="10"/>
          </p:nvPr>
        </p:nvSpPr>
        <p:spPr/>
        <p:txBody>
          <a:bodyPr/>
          <a:lstStyle/>
          <a:p>
            <a:fld id="{D5DAB994-B084-4F1C-8744-99D7DE213FF9}" type="datetimeFigureOut">
              <a:rPr lang="sv-SE" smtClean="0"/>
              <a:t>2023-10-18</a:t>
            </a:fld>
            <a:endParaRPr lang="sv-SE"/>
          </a:p>
        </p:txBody>
      </p:sp>
      <p:sp>
        <p:nvSpPr>
          <p:cNvPr id="8" name="Platshållare för sidfot 7">
            <a:extLst>
              <a:ext uri="{FF2B5EF4-FFF2-40B4-BE49-F238E27FC236}">
                <a16:creationId xmlns:a16="http://schemas.microsoft.com/office/drawing/2014/main" id="{79B5F595-6BE2-E7AD-2961-A2DD3502D515}"/>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7AC80D9-A771-CCF2-4823-D5F5144EFF28}"/>
              </a:ext>
            </a:extLst>
          </p:cNvPr>
          <p:cNvSpPr>
            <a:spLocks noGrp="1"/>
          </p:cNvSpPr>
          <p:nvPr>
            <p:ph type="sldNum" sz="quarter" idx="12"/>
          </p:nvPr>
        </p:nvSpPr>
        <p:spPr/>
        <p:txBody>
          <a:bodyPr/>
          <a:lstStyle/>
          <a:p>
            <a:fld id="{F677BAC0-1483-42E9-86E8-2CF9A15F501C}" type="slidenum">
              <a:rPr lang="sv-SE" smtClean="0"/>
              <a:t>‹#›</a:t>
            </a:fld>
            <a:endParaRPr lang="sv-SE"/>
          </a:p>
        </p:txBody>
      </p:sp>
    </p:spTree>
    <p:extLst>
      <p:ext uri="{BB962C8B-B14F-4D97-AF65-F5344CB8AC3E}">
        <p14:creationId xmlns:p14="http://schemas.microsoft.com/office/powerpoint/2010/main" val="379426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B38A51-1297-1623-8FDC-CA5FD66E8B0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15BE56E-3CF0-1310-B3E5-5FB77906D4E7}"/>
              </a:ext>
            </a:extLst>
          </p:cNvPr>
          <p:cNvSpPr>
            <a:spLocks noGrp="1"/>
          </p:cNvSpPr>
          <p:nvPr>
            <p:ph type="dt" sz="half" idx="10"/>
          </p:nvPr>
        </p:nvSpPr>
        <p:spPr/>
        <p:txBody>
          <a:bodyPr/>
          <a:lstStyle/>
          <a:p>
            <a:fld id="{D5DAB994-B084-4F1C-8744-99D7DE213FF9}" type="datetimeFigureOut">
              <a:rPr lang="sv-SE" smtClean="0"/>
              <a:t>2023-10-18</a:t>
            </a:fld>
            <a:endParaRPr lang="sv-SE"/>
          </a:p>
        </p:txBody>
      </p:sp>
      <p:sp>
        <p:nvSpPr>
          <p:cNvPr id="4" name="Platshållare för sidfot 3">
            <a:extLst>
              <a:ext uri="{FF2B5EF4-FFF2-40B4-BE49-F238E27FC236}">
                <a16:creationId xmlns:a16="http://schemas.microsoft.com/office/drawing/2014/main" id="{B61EE79D-81D2-F740-2206-EC7B23B7D87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EEDE9D8-93D5-C5A6-9CF2-EF782C1C2F11}"/>
              </a:ext>
            </a:extLst>
          </p:cNvPr>
          <p:cNvSpPr>
            <a:spLocks noGrp="1"/>
          </p:cNvSpPr>
          <p:nvPr>
            <p:ph type="sldNum" sz="quarter" idx="12"/>
          </p:nvPr>
        </p:nvSpPr>
        <p:spPr/>
        <p:txBody>
          <a:bodyPr/>
          <a:lstStyle/>
          <a:p>
            <a:fld id="{F677BAC0-1483-42E9-86E8-2CF9A15F501C}" type="slidenum">
              <a:rPr lang="sv-SE" smtClean="0"/>
              <a:t>‹#›</a:t>
            </a:fld>
            <a:endParaRPr lang="sv-SE"/>
          </a:p>
        </p:txBody>
      </p:sp>
    </p:spTree>
    <p:extLst>
      <p:ext uri="{BB962C8B-B14F-4D97-AF65-F5344CB8AC3E}">
        <p14:creationId xmlns:p14="http://schemas.microsoft.com/office/powerpoint/2010/main" val="1217557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ED80D95-7CAC-EAE0-6B79-A4664D5BC064}"/>
              </a:ext>
            </a:extLst>
          </p:cNvPr>
          <p:cNvSpPr>
            <a:spLocks noGrp="1"/>
          </p:cNvSpPr>
          <p:nvPr>
            <p:ph type="dt" sz="half" idx="10"/>
          </p:nvPr>
        </p:nvSpPr>
        <p:spPr/>
        <p:txBody>
          <a:bodyPr/>
          <a:lstStyle/>
          <a:p>
            <a:fld id="{D5DAB994-B084-4F1C-8744-99D7DE213FF9}" type="datetimeFigureOut">
              <a:rPr lang="sv-SE" smtClean="0"/>
              <a:t>2023-10-18</a:t>
            </a:fld>
            <a:endParaRPr lang="sv-SE"/>
          </a:p>
        </p:txBody>
      </p:sp>
      <p:sp>
        <p:nvSpPr>
          <p:cNvPr id="3" name="Platshållare för sidfot 2">
            <a:extLst>
              <a:ext uri="{FF2B5EF4-FFF2-40B4-BE49-F238E27FC236}">
                <a16:creationId xmlns:a16="http://schemas.microsoft.com/office/drawing/2014/main" id="{F3971D12-0EEC-21C5-6C0D-80DB12EF460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15E21C0-7786-541D-D413-DB3FB30D4465}"/>
              </a:ext>
            </a:extLst>
          </p:cNvPr>
          <p:cNvSpPr>
            <a:spLocks noGrp="1"/>
          </p:cNvSpPr>
          <p:nvPr>
            <p:ph type="sldNum" sz="quarter" idx="12"/>
          </p:nvPr>
        </p:nvSpPr>
        <p:spPr/>
        <p:txBody>
          <a:bodyPr/>
          <a:lstStyle/>
          <a:p>
            <a:fld id="{F677BAC0-1483-42E9-86E8-2CF9A15F501C}" type="slidenum">
              <a:rPr lang="sv-SE" smtClean="0"/>
              <a:t>‹#›</a:t>
            </a:fld>
            <a:endParaRPr lang="sv-SE"/>
          </a:p>
        </p:txBody>
      </p:sp>
    </p:spTree>
    <p:extLst>
      <p:ext uri="{BB962C8B-B14F-4D97-AF65-F5344CB8AC3E}">
        <p14:creationId xmlns:p14="http://schemas.microsoft.com/office/powerpoint/2010/main" val="3503379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220E93-2254-2FFB-3488-C2CAAC9517C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9A563D6-3FC8-D3AE-D872-19F303C9A6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BFF97BB-70AE-E8C3-A368-C90E4DCFB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251FAAE-3275-22C1-0AF4-91C29C38C717}"/>
              </a:ext>
            </a:extLst>
          </p:cNvPr>
          <p:cNvSpPr>
            <a:spLocks noGrp="1"/>
          </p:cNvSpPr>
          <p:nvPr>
            <p:ph type="dt" sz="half" idx="10"/>
          </p:nvPr>
        </p:nvSpPr>
        <p:spPr/>
        <p:txBody>
          <a:bodyPr/>
          <a:lstStyle/>
          <a:p>
            <a:fld id="{D5DAB994-B084-4F1C-8744-99D7DE213FF9}" type="datetimeFigureOut">
              <a:rPr lang="sv-SE" smtClean="0"/>
              <a:t>2023-10-18</a:t>
            </a:fld>
            <a:endParaRPr lang="sv-SE"/>
          </a:p>
        </p:txBody>
      </p:sp>
      <p:sp>
        <p:nvSpPr>
          <p:cNvPr id="6" name="Platshållare för sidfot 5">
            <a:extLst>
              <a:ext uri="{FF2B5EF4-FFF2-40B4-BE49-F238E27FC236}">
                <a16:creationId xmlns:a16="http://schemas.microsoft.com/office/drawing/2014/main" id="{B1CA8FEA-2E27-146E-A16E-9DD898AC302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7A7DA40-2529-0F8A-C665-5FB6A4779027}"/>
              </a:ext>
            </a:extLst>
          </p:cNvPr>
          <p:cNvSpPr>
            <a:spLocks noGrp="1"/>
          </p:cNvSpPr>
          <p:nvPr>
            <p:ph type="sldNum" sz="quarter" idx="12"/>
          </p:nvPr>
        </p:nvSpPr>
        <p:spPr/>
        <p:txBody>
          <a:bodyPr/>
          <a:lstStyle/>
          <a:p>
            <a:fld id="{F677BAC0-1483-42E9-86E8-2CF9A15F501C}" type="slidenum">
              <a:rPr lang="sv-SE" smtClean="0"/>
              <a:t>‹#›</a:t>
            </a:fld>
            <a:endParaRPr lang="sv-SE"/>
          </a:p>
        </p:txBody>
      </p:sp>
    </p:spTree>
    <p:extLst>
      <p:ext uri="{BB962C8B-B14F-4D97-AF65-F5344CB8AC3E}">
        <p14:creationId xmlns:p14="http://schemas.microsoft.com/office/powerpoint/2010/main" val="1313273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A02E3C-8BEE-A12B-B7C9-164CAE55E7A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6EFC123-5F67-4821-38FD-E4BCD0D034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3512B75-23C6-C3D7-B322-FE33D23C2D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5DAC111-2F3C-727F-D113-CFC449418935}"/>
              </a:ext>
            </a:extLst>
          </p:cNvPr>
          <p:cNvSpPr>
            <a:spLocks noGrp="1"/>
          </p:cNvSpPr>
          <p:nvPr>
            <p:ph type="dt" sz="half" idx="10"/>
          </p:nvPr>
        </p:nvSpPr>
        <p:spPr/>
        <p:txBody>
          <a:bodyPr/>
          <a:lstStyle/>
          <a:p>
            <a:fld id="{D5DAB994-B084-4F1C-8744-99D7DE213FF9}" type="datetimeFigureOut">
              <a:rPr lang="sv-SE" smtClean="0"/>
              <a:t>2023-10-18</a:t>
            </a:fld>
            <a:endParaRPr lang="sv-SE"/>
          </a:p>
        </p:txBody>
      </p:sp>
      <p:sp>
        <p:nvSpPr>
          <p:cNvPr id="6" name="Platshållare för sidfot 5">
            <a:extLst>
              <a:ext uri="{FF2B5EF4-FFF2-40B4-BE49-F238E27FC236}">
                <a16:creationId xmlns:a16="http://schemas.microsoft.com/office/drawing/2014/main" id="{7056A831-7056-7E73-6B03-735B719276F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BC6D4D6-564C-51B7-D150-D29A828A1BFF}"/>
              </a:ext>
            </a:extLst>
          </p:cNvPr>
          <p:cNvSpPr>
            <a:spLocks noGrp="1"/>
          </p:cNvSpPr>
          <p:nvPr>
            <p:ph type="sldNum" sz="quarter" idx="12"/>
          </p:nvPr>
        </p:nvSpPr>
        <p:spPr/>
        <p:txBody>
          <a:bodyPr/>
          <a:lstStyle/>
          <a:p>
            <a:fld id="{F677BAC0-1483-42E9-86E8-2CF9A15F501C}" type="slidenum">
              <a:rPr lang="sv-SE" smtClean="0"/>
              <a:t>‹#›</a:t>
            </a:fld>
            <a:endParaRPr lang="sv-SE"/>
          </a:p>
        </p:txBody>
      </p:sp>
    </p:spTree>
    <p:extLst>
      <p:ext uri="{BB962C8B-B14F-4D97-AF65-F5344CB8AC3E}">
        <p14:creationId xmlns:p14="http://schemas.microsoft.com/office/powerpoint/2010/main" val="38026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69D6E9F-3449-2576-5C6C-87F1C28AC2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A80396B-7829-D2B6-EF41-2D90568566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65B608C-6503-D0A9-7C90-1111B9267A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AB994-B084-4F1C-8744-99D7DE213FF9}" type="datetimeFigureOut">
              <a:rPr lang="sv-SE" smtClean="0"/>
              <a:t>2023-10-18</a:t>
            </a:fld>
            <a:endParaRPr lang="sv-SE"/>
          </a:p>
        </p:txBody>
      </p:sp>
      <p:sp>
        <p:nvSpPr>
          <p:cNvPr id="5" name="Platshållare för sidfot 4">
            <a:extLst>
              <a:ext uri="{FF2B5EF4-FFF2-40B4-BE49-F238E27FC236}">
                <a16:creationId xmlns:a16="http://schemas.microsoft.com/office/drawing/2014/main" id="{25F9550A-199E-1ACC-7320-1F03A04D4C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B030817-8682-17D8-723F-9E212A2BAD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7BAC0-1483-42E9-86E8-2CF9A15F501C}" type="slidenum">
              <a:rPr lang="sv-SE" smtClean="0"/>
              <a:t>‹#›</a:t>
            </a:fld>
            <a:endParaRPr lang="sv-SE"/>
          </a:p>
        </p:txBody>
      </p:sp>
    </p:spTree>
    <p:extLst>
      <p:ext uri="{BB962C8B-B14F-4D97-AF65-F5344CB8AC3E}">
        <p14:creationId xmlns:p14="http://schemas.microsoft.com/office/powerpoint/2010/main" val="2698306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hyperlink" Target="https://earth.google.com/web/@56.26527013,13.93582589,130.30272748a,256600.8297649d,35y,0h,0t,0r/data=MigKJgokCiAxUld3d1lzZHp4YmZWRTJpNnRlUzdyUjFhTDNldktUcyACOgMKATE?authuser=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ilgw.unikom.se/fmlurlsvc/?fewReq=:B:JVYyOT05Mi5+NTomOC5hbDU4OTI4OS57YW9maXx9em01MTw6MWowbWlsPG44OztrP2xuazk/OG5pOG07aW1qO24/bDs8MGxuPy58NTk+MTw+OD0/OTAueWFsNTswTEplOlFqODkwPj45JTswTEplOlFsODkwPj45LnpreHw1QG1kbWZpJkN9emNhSHtiZ2pnJnttLms1PTkuYGxkNTg=&amp;url=http%3a%2f%2fwww.verksamt.se%2f"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2653C43-C57A-174C-04A0-609016C63E51}"/>
              </a:ext>
            </a:extLst>
          </p:cNvPr>
          <p:cNvPicPr>
            <a:picLocks noChangeAspect="1"/>
          </p:cNvPicPr>
          <p:nvPr/>
        </p:nvPicPr>
        <p:blipFill rotWithShape="1">
          <a:blip r:embed="rId2">
            <a:alphaModFix amt="48000"/>
          </a:blip>
          <a:srcRect t="22650"/>
          <a:stretch/>
        </p:blipFill>
        <p:spPr>
          <a:xfrm>
            <a:off x="0" y="0"/>
            <a:ext cx="12192000" cy="5094515"/>
          </a:xfrm>
          <a:prstGeom prst="rect">
            <a:avLst/>
          </a:prstGeom>
        </p:spPr>
      </p:pic>
      <p:sp>
        <p:nvSpPr>
          <p:cNvPr id="12" name="Rektangel 11">
            <a:extLst>
              <a:ext uri="{FF2B5EF4-FFF2-40B4-BE49-F238E27FC236}">
                <a16:creationId xmlns:a16="http://schemas.microsoft.com/office/drawing/2014/main" id="{9AEB0C5D-AB00-8618-1988-A243523781F5}"/>
              </a:ext>
            </a:extLst>
          </p:cNvPr>
          <p:cNvSpPr/>
          <p:nvPr/>
        </p:nvSpPr>
        <p:spPr>
          <a:xfrm>
            <a:off x="0" y="1204699"/>
            <a:ext cx="12192000" cy="1483083"/>
          </a:xfrm>
          <a:prstGeom prst="rect">
            <a:avLst/>
          </a:prstGeom>
          <a:solidFill>
            <a:schemeClr val="accent6">
              <a:lumMod val="5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p>
        </p:txBody>
      </p:sp>
      <p:sp>
        <p:nvSpPr>
          <p:cNvPr id="11" name="Rektangel 10">
            <a:extLst>
              <a:ext uri="{FF2B5EF4-FFF2-40B4-BE49-F238E27FC236}">
                <a16:creationId xmlns:a16="http://schemas.microsoft.com/office/drawing/2014/main" id="{A7F7BA75-4290-358D-D10B-7DFC6FC805E9}"/>
              </a:ext>
            </a:extLst>
          </p:cNvPr>
          <p:cNvSpPr/>
          <p:nvPr/>
        </p:nvSpPr>
        <p:spPr>
          <a:xfrm>
            <a:off x="0" y="5094515"/>
            <a:ext cx="12192000" cy="1763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99949F4A-9B31-9306-ECFF-A63B300A92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9779" y="5383140"/>
            <a:ext cx="7541577" cy="1046120"/>
          </a:xfrm>
          <a:prstGeom prst="rect">
            <a:avLst/>
          </a:prstGeom>
          <a:noFill/>
          <a:ln>
            <a:noFill/>
          </a:ln>
        </p:spPr>
      </p:pic>
      <p:sp>
        <p:nvSpPr>
          <p:cNvPr id="8" name="textruta 7">
            <a:extLst>
              <a:ext uri="{FF2B5EF4-FFF2-40B4-BE49-F238E27FC236}">
                <a16:creationId xmlns:a16="http://schemas.microsoft.com/office/drawing/2014/main" id="{0F0AE602-7847-8C43-E0CB-D782810A279A}"/>
              </a:ext>
            </a:extLst>
          </p:cNvPr>
          <p:cNvSpPr txBox="1"/>
          <p:nvPr/>
        </p:nvSpPr>
        <p:spPr>
          <a:xfrm>
            <a:off x="672812" y="1201582"/>
            <a:ext cx="11170846" cy="1446550"/>
          </a:xfrm>
          <a:prstGeom prst="rect">
            <a:avLst/>
          </a:prstGeom>
          <a:noFill/>
        </p:spPr>
        <p:txBody>
          <a:bodyPr wrap="square">
            <a:spAutoFit/>
          </a:bodyPr>
          <a:lstStyle/>
          <a:p>
            <a:pPr algn="ctr"/>
            <a:r>
              <a:rPr lang="sv-SE" sz="4400" b="1" dirty="0">
                <a:solidFill>
                  <a:schemeClr val="bg1"/>
                </a:solidFill>
                <a:effectLst/>
                <a:latin typeface="Abadi Extra Light" panose="020B0204020104020204" pitchFamily="34" charset="0"/>
                <a:ea typeface="Times New Roman" panose="02020603050405020304" pitchFamily="18" charset="0"/>
              </a:rPr>
              <a:t>En inventering av praktiska test- och demoanläggningar i Sverige</a:t>
            </a:r>
            <a:endParaRPr lang="sv-SE" sz="4400" dirty="0">
              <a:solidFill>
                <a:schemeClr val="bg1"/>
              </a:solidFill>
              <a:latin typeface="Abadi Extra Light" panose="020B0204020104020204" pitchFamily="34" charset="0"/>
            </a:endParaRPr>
          </a:p>
        </p:txBody>
      </p:sp>
    </p:spTree>
    <p:extLst>
      <p:ext uri="{BB962C8B-B14F-4D97-AF65-F5344CB8AC3E}">
        <p14:creationId xmlns:p14="http://schemas.microsoft.com/office/powerpoint/2010/main" val="1863692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24D614D-64E7-1762-43EA-13064D710B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18286" y="6040676"/>
            <a:ext cx="3512456" cy="487226"/>
          </a:xfrm>
          <a:prstGeom prst="rect">
            <a:avLst/>
          </a:prstGeom>
          <a:noFill/>
          <a:ln>
            <a:noFill/>
          </a:ln>
        </p:spPr>
      </p:pic>
      <p:sp>
        <p:nvSpPr>
          <p:cNvPr id="11" name="Rektangel 10">
            <a:extLst>
              <a:ext uri="{FF2B5EF4-FFF2-40B4-BE49-F238E27FC236}">
                <a16:creationId xmlns:a16="http://schemas.microsoft.com/office/drawing/2014/main" id="{95528128-A56A-2DB3-01D4-91D3A2851335}"/>
              </a:ext>
            </a:extLst>
          </p:cNvPr>
          <p:cNvSpPr/>
          <p:nvPr/>
        </p:nvSpPr>
        <p:spPr>
          <a:xfrm>
            <a:off x="0" y="572945"/>
            <a:ext cx="12191999" cy="895039"/>
          </a:xfrm>
          <a:prstGeom prst="rect">
            <a:avLst/>
          </a:prstGeom>
          <a:solidFill>
            <a:schemeClr val="accent6">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descr="En bild som visar grönsaker&#10;&#10;Automatiskt genererad beskrivning">
            <a:extLst>
              <a:ext uri="{FF2B5EF4-FFF2-40B4-BE49-F238E27FC236}">
                <a16:creationId xmlns:a16="http://schemas.microsoft.com/office/drawing/2014/main" id="{2DCBFD6D-0500-15E6-D338-19502E2423DE}"/>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21875" r="21875" b="15737"/>
          <a:stretch/>
        </p:blipFill>
        <p:spPr>
          <a:xfrm>
            <a:off x="10605179" y="330098"/>
            <a:ext cx="1325563" cy="1325563"/>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3" name="Rubrik 1">
            <a:extLst>
              <a:ext uri="{FF2B5EF4-FFF2-40B4-BE49-F238E27FC236}">
                <a16:creationId xmlns:a16="http://schemas.microsoft.com/office/drawing/2014/main" id="{795FB6ED-6258-B189-8556-0F37FDBD38E0}"/>
              </a:ext>
            </a:extLst>
          </p:cNvPr>
          <p:cNvSpPr txBox="1">
            <a:spLocks/>
          </p:cNvSpPr>
          <p:nvPr/>
        </p:nvSpPr>
        <p:spPr>
          <a:xfrm>
            <a:off x="838200" y="35768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a:solidFill>
                  <a:schemeClr val="bg1"/>
                </a:solidFill>
                <a:latin typeface="Abadi Extra Light" panose="020B0204020104020204" pitchFamily="34" charset="0"/>
              </a:rPr>
              <a:t>Karta</a:t>
            </a:r>
          </a:p>
        </p:txBody>
      </p:sp>
      <p:pic>
        <p:nvPicPr>
          <p:cNvPr id="9" name="Bildobjekt 8" descr="En bild som visar Grafik, Electric blue, cirkel, logotyp&#10;&#10;Automatiskt genererad beskrivning">
            <a:hlinkClick r:id="rId4"/>
            <a:extLst>
              <a:ext uri="{FF2B5EF4-FFF2-40B4-BE49-F238E27FC236}">
                <a16:creationId xmlns:a16="http://schemas.microsoft.com/office/drawing/2014/main" id="{8649859B-5410-16F5-9BB0-83C2E224B9F6}"/>
              </a:ext>
            </a:extLst>
          </p:cNvPr>
          <p:cNvPicPr>
            <a:picLocks noChangeAspect="1"/>
          </p:cNvPicPr>
          <p:nvPr/>
        </p:nvPicPr>
        <p:blipFill rotWithShape="1">
          <a:blip r:embed="rId5">
            <a:extLst>
              <a:ext uri="{28A0092B-C50C-407E-A947-70E740481C1C}">
                <a14:useLocalDpi xmlns:a14="http://schemas.microsoft.com/office/drawing/2010/main" val="0"/>
              </a:ext>
            </a:extLst>
          </a:blip>
          <a:srcRect l="23471" t="14402" r="23297" b="14680"/>
          <a:stretch/>
        </p:blipFill>
        <p:spPr>
          <a:xfrm>
            <a:off x="3471413" y="2443431"/>
            <a:ext cx="2195424" cy="2195424"/>
          </a:xfrm>
          <a:prstGeom prst="ellipse">
            <a:avLst/>
          </a:prstGeom>
        </p:spPr>
      </p:pic>
      <p:pic>
        <p:nvPicPr>
          <p:cNvPr id="1026" name="Picture 2" descr="White Google Earth Logo, HD Png Download , Transparent Png Image - PNGitem">
            <a:extLst>
              <a:ext uri="{FF2B5EF4-FFF2-40B4-BE49-F238E27FC236}">
                <a16:creationId xmlns:a16="http://schemas.microsoft.com/office/drawing/2014/main" id="{5AAE9B9B-5AA1-13B1-E41E-A20FD15DFA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9006" y="3164337"/>
            <a:ext cx="2989292" cy="702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45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C8711DC-C337-226E-8EEA-969D6EC03D9D}"/>
              </a:ext>
            </a:extLst>
          </p:cNvPr>
          <p:cNvSpPr>
            <a:spLocks noGrp="1"/>
          </p:cNvSpPr>
          <p:nvPr>
            <p:ph idx="1"/>
          </p:nvPr>
        </p:nvSpPr>
        <p:spPr/>
        <p:txBody>
          <a:bodyPr/>
          <a:lstStyle/>
          <a:p>
            <a:r>
              <a:rPr lang="sv-SE" dirty="0"/>
              <a:t>Varierande angelägenhetsgrad </a:t>
            </a:r>
          </a:p>
          <a:p>
            <a:r>
              <a:rPr lang="sv-SE" dirty="0"/>
              <a:t>Ett levande material</a:t>
            </a:r>
          </a:p>
          <a:p>
            <a:r>
              <a:rPr lang="sv-SE" dirty="0"/>
              <a:t>Anläggningar har olika karaktär – forskning vs praktik</a:t>
            </a:r>
          </a:p>
          <a:p>
            <a:r>
              <a:rPr lang="sv-SE" dirty="0"/>
              <a:t>Prisläge och konkurrens med utländska anläggningar</a:t>
            </a:r>
          </a:p>
          <a:p>
            <a:endParaRPr lang="sv-SE" dirty="0"/>
          </a:p>
          <a:p>
            <a:r>
              <a:rPr lang="sv-SE" dirty="0"/>
              <a:t>Geografiska gap</a:t>
            </a:r>
          </a:p>
          <a:p>
            <a:r>
              <a:rPr lang="sv-SE" dirty="0"/>
              <a:t>Gap i produktkategorier och service i relation till framtida behov</a:t>
            </a:r>
          </a:p>
          <a:p>
            <a:endParaRPr lang="sv-SE" dirty="0"/>
          </a:p>
        </p:txBody>
      </p:sp>
      <p:pic>
        <p:nvPicPr>
          <p:cNvPr id="5" name="Bildobjekt 4">
            <a:extLst>
              <a:ext uri="{FF2B5EF4-FFF2-40B4-BE49-F238E27FC236}">
                <a16:creationId xmlns:a16="http://schemas.microsoft.com/office/drawing/2014/main" id="{B24D614D-64E7-1762-43EA-13064D710B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18286" y="6040676"/>
            <a:ext cx="3512456" cy="487226"/>
          </a:xfrm>
          <a:prstGeom prst="rect">
            <a:avLst/>
          </a:prstGeom>
          <a:noFill/>
          <a:ln>
            <a:noFill/>
          </a:ln>
        </p:spPr>
      </p:pic>
      <p:sp>
        <p:nvSpPr>
          <p:cNvPr id="11" name="Rektangel 10">
            <a:extLst>
              <a:ext uri="{FF2B5EF4-FFF2-40B4-BE49-F238E27FC236}">
                <a16:creationId xmlns:a16="http://schemas.microsoft.com/office/drawing/2014/main" id="{95528128-A56A-2DB3-01D4-91D3A2851335}"/>
              </a:ext>
            </a:extLst>
          </p:cNvPr>
          <p:cNvSpPr/>
          <p:nvPr/>
        </p:nvSpPr>
        <p:spPr>
          <a:xfrm>
            <a:off x="0" y="522145"/>
            <a:ext cx="12191999" cy="895039"/>
          </a:xfrm>
          <a:prstGeom prst="rect">
            <a:avLst/>
          </a:prstGeom>
          <a:solidFill>
            <a:schemeClr val="accent6">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2" name="Bildobjekt 11" descr="En bild som visar grönsaker&#10;&#10;Automatiskt genererad beskrivning">
            <a:extLst>
              <a:ext uri="{FF2B5EF4-FFF2-40B4-BE49-F238E27FC236}">
                <a16:creationId xmlns:a16="http://schemas.microsoft.com/office/drawing/2014/main" id="{2DCBFD6D-0500-15E6-D338-19502E2423DE}"/>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21875" r="21875" b="15737"/>
          <a:stretch/>
        </p:blipFill>
        <p:spPr>
          <a:xfrm>
            <a:off x="10605179" y="330098"/>
            <a:ext cx="1325563" cy="1325563"/>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3" name="Rubrik 1">
            <a:extLst>
              <a:ext uri="{FF2B5EF4-FFF2-40B4-BE49-F238E27FC236}">
                <a16:creationId xmlns:a16="http://schemas.microsoft.com/office/drawing/2014/main" id="{795FB6ED-6258-B189-8556-0F37FDBD38E0}"/>
              </a:ext>
            </a:extLst>
          </p:cNvPr>
          <p:cNvSpPr txBox="1">
            <a:spLocks/>
          </p:cNvSpPr>
          <p:nvPr/>
        </p:nvSpPr>
        <p:spPr>
          <a:xfrm>
            <a:off x="838200" y="35768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a:solidFill>
                  <a:schemeClr val="bg1"/>
                </a:solidFill>
                <a:latin typeface="Abadi Extra Light" panose="020B0204020104020204" pitchFamily="34" charset="0"/>
              </a:rPr>
              <a:t>Kommentarer på insamlat material</a:t>
            </a:r>
          </a:p>
        </p:txBody>
      </p:sp>
    </p:spTree>
    <p:extLst>
      <p:ext uri="{BB962C8B-B14F-4D97-AF65-F5344CB8AC3E}">
        <p14:creationId xmlns:p14="http://schemas.microsoft.com/office/powerpoint/2010/main" val="4218410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C8711DC-C337-226E-8EEA-969D6EC03D9D}"/>
              </a:ext>
            </a:extLst>
          </p:cNvPr>
          <p:cNvSpPr>
            <a:spLocks noGrp="1"/>
          </p:cNvSpPr>
          <p:nvPr>
            <p:ph idx="1"/>
          </p:nvPr>
        </p:nvSpPr>
        <p:spPr/>
        <p:txBody>
          <a:bodyPr>
            <a:normAutofit fontScale="92500" lnSpcReduction="20000"/>
          </a:bodyPr>
          <a:lstStyle/>
          <a:p>
            <a:pPr marL="0" indent="0">
              <a:buNone/>
            </a:pPr>
            <a:r>
              <a:rPr lang="sv-SE" dirty="0"/>
              <a:t>Ett levande material – behov av förvaltning och kontinuerlig uppdatering</a:t>
            </a:r>
          </a:p>
          <a:p>
            <a:pPr lvl="1"/>
            <a:r>
              <a:rPr lang="sv-SE" dirty="0"/>
              <a:t>Steg 1</a:t>
            </a:r>
          </a:p>
          <a:p>
            <a:pPr lvl="2"/>
            <a:r>
              <a:rPr lang="sv-SE" dirty="0"/>
              <a:t>Befintligt material läggs upp relevanta sidor</a:t>
            </a:r>
          </a:p>
          <a:p>
            <a:pPr lvl="2"/>
            <a:r>
              <a:rPr lang="sv-SE" dirty="0"/>
              <a:t>Kortsiktig drift/löpande uppdatering av </a:t>
            </a:r>
            <a:r>
              <a:rPr lang="sv-SE" dirty="0" err="1"/>
              <a:t>AgroÖrebro</a:t>
            </a:r>
            <a:endParaRPr lang="sv-SE" dirty="0"/>
          </a:p>
          <a:p>
            <a:pPr lvl="1"/>
            <a:r>
              <a:rPr lang="sv-SE" dirty="0"/>
              <a:t>Steg 2</a:t>
            </a:r>
          </a:p>
          <a:p>
            <a:pPr lvl="2"/>
            <a:r>
              <a:rPr lang="sv-SE" dirty="0"/>
              <a:t>Förslag att förvaltning och vidareutveckling går över till Verksamt.se</a:t>
            </a:r>
          </a:p>
          <a:p>
            <a:pPr marL="0" indent="0">
              <a:buNone/>
            </a:pPr>
            <a:endParaRPr lang="sv-SE" dirty="0"/>
          </a:p>
          <a:p>
            <a:pPr marL="0" indent="0">
              <a:buNone/>
            </a:pPr>
            <a:r>
              <a:rPr lang="sv-SE" dirty="0"/>
              <a:t>Strategisk utveckling för att möta framtida behov</a:t>
            </a:r>
          </a:p>
          <a:p>
            <a:pPr marL="0" indent="0">
              <a:buNone/>
            </a:pPr>
            <a:endParaRPr lang="sv-SE" dirty="0"/>
          </a:p>
          <a:p>
            <a:pPr marL="0" indent="0">
              <a:buNone/>
            </a:pPr>
            <a:r>
              <a:rPr lang="sv-SE" dirty="0"/>
              <a:t>Samverkan i systemet</a:t>
            </a:r>
          </a:p>
          <a:p>
            <a:pPr marL="0" indent="0">
              <a:buNone/>
            </a:pPr>
            <a:endParaRPr lang="sv-SE" dirty="0"/>
          </a:p>
          <a:p>
            <a:pPr marL="0" indent="0">
              <a:buNone/>
            </a:pPr>
            <a:r>
              <a:rPr lang="sv-SE" dirty="0"/>
              <a:t>Mäklarfunktion</a:t>
            </a:r>
          </a:p>
          <a:p>
            <a:pPr marL="0" indent="0">
              <a:buNone/>
            </a:pPr>
            <a:endParaRPr lang="sv-SE" dirty="0"/>
          </a:p>
        </p:txBody>
      </p:sp>
      <p:pic>
        <p:nvPicPr>
          <p:cNvPr id="5" name="Bildobjekt 4">
            <a:extLst>
              <a:ext uri="{FF2B5EF4-FFF2-40B4-BE49-F238E27FC236}">
                <a16:creationId xmlns:a16="http://schemas.microsoft.com/office/drawing/2014/main" id="{B24D614D-64E7-1762-43EA-13064D710B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18286" y="6040676"/>
            <a:ext cx="3512456" cy="487226"/>
          </a:xfrm>
          <a:prstGeom prst="rect">
            <a:avLst/>
          </a:prstGeom>
          <a:noFill/>
          <a:ln>
            <a:noFill/>
          </a:ln>
        </p:spPr>
      </p:pic>
      <p:sp>
        <p:nvSpPr>
          <p:cNvPr id="11" name="Rektangel 10">
            <a:extLst>
              <a:ext uri="{FF2B5EF4-FFF2-40B4-BE49-F238E27FC236}">
                <a16:creationId xmlns:a16="http://schemas.microsoft.com/office/drawing/2014/main" id="{95528128-A56A-2DB3-01D4-91D3A2851335}"/>
              </a:ext>
            </a:extLst>
          </p:cNvPr>
          <p:cNvSpPr/>
          <p:nvPr/>
        </p:nvSpPr>
        <p:spPr>
          <a:xfrm>
            <a:off x="0" y="572945"/>
            <a:ext cx="12191999" cy="895039"/>
          </a:xfrm>
          <a:prstGeom prst="rect">
            <a:avLst/>
          </a:prstGeom>
          <a:solidFill>
            <a:schemeClr val="accent6">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descr="En bild som visar grönsaker&#10;&#10;Automatiskt genererad beskrivning">
            <a:extLst>
              <a:ext uri="{FF2B5EF4-FFF2-40B4-BE49-F238E27FC236}">
                <a16:creationId xmlns:a16="http://schemas.microsoft.com/office/drawing/2014/main" id="{2DCBFD6D-0500-15E6-D338-19502E2423DE}"/>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21875" r="21875" b="15737"/>
          <a:stretch/>
        </p:blipFill>
        <p:spPr>
          <a:xfrm>
            <a:off x="10605179" y="330098"/>
            <a:ext cx="1325563" cy="1325563"/>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3" name="Rubrik 1">
            <a:extLst>
              <a:ext uri="{FF2B5EF4-FFF2-40B4-BE49-F238E27FC236}">
                <a16:creationId xmlns:a16="http://schemas.microsoft.com/office/drawing/2014/main" id="{795FB6ED-6258-B189-8556-0F37FDBD38E0}"/>
              </a:ext>
            </a:extLst>
          </p:cNvPr>
          <p:cNvSpPr txBox="1">
            <a:spLocks/>
          </p:cNvSpPr>
          <p:nvPr/>
        </p:nvSpPr>
        <p:spPr>
          <a:xfrm>
            <a:off x="838200" y="35768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a:solidFill>
                  <a:schemeClr val="bg1"/>
                </a:solidFill>
                <a:latin typeface="Abadi Extra Light" panose="020B0204020104020204" pitchFamily="34" charset="0"/>
              </a:rPr>
              <a:t>Våra rekommendationer</a:t>
            </a:r>
          </a:p>
        </p:txBody>
      </p:sp>
    </p:spTree>
    <p:extLst>
      <p:ext uri="{BB962C8B-B14F-4D97-AF65-F5344CB8AC3E}">
        <p14:creationId xmlns:p14="http://schemas.microsoft.com/office/powerpoint/2010/main" val="1888626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C8711DC-C337-226E-8EEA-969D6EC03D9D}"/>
              </a:ext>
            </a:extLst>
          </p:cNvPr>
          <p:cNvSpPr>
            <a:spLocks noGrp="1"/>
          </p:cNvSpPr>
          <p:nvPr>
            <p:ph idx="1"/>
          </p:nvPr>
        </p:nvSpPr>
        <p:spPr/>
        <p:txBody>
          <a:bodyPr vert="horz" lIns="91440" tIns="45720" rIns="91440" bIns="45720" rtlCol="0">
            <a:normAutofit fontScale="92500" lnSpcReduction="20000"/>
          </a:bodyPr>
          <a:lstStyle/>
          <a:p>
            <a:pPr marL="0" indent="0">
              <a:buNone/>
            </a:pPr>
            <a:r>
              <a:rPr lang="sv-SE" sz="3000" dirty="0"/>
              <a:t>Sweden Food Arenas inspel till Livsmedelsstrategi 2.0</a:t>
            </a:r>
          </a:p>
          <a:p>
            <a:pPr marL="0" indent="0">
              <a:buNone/>
            </a:pPr>
            <a:endParaRPr lang="sv-SE" dirty="0"/>
          </a:p>
          <a:p>
            <a:r>
              <a:rPr lang="sv-SE" dirty="0"/>
              <a:t>Uppdrag till Vinnova att kartlägga, renodla och stärka utbudet av en infrastruktur för prototyp, test och uppskalning utifrån näringens uttalade behov. </a:t>
            </a:r>
          </a:p>
          <a:p>
            <a:endParaRPr lang="sv-SE" dirty="0"/>
          </a:p>
          <a:p>
            <a:r>
              <a:rPr lang="sv-SE" dirty="0"/>
              <a:t>Uppdrag till Tillväxtverket att synliggöra infrastrukturen på </a:t>
            </a:r>
            <a:r>
              <a:rPr lang="sv-SE" dirty="0">
                <a:hlinkClick r:id="rId2">
                  <a:extLst>
                    <a:ext uri="{A12FA001-AC4F-418D-AE19-62706E023703}">
                      <ahyp:hlinkClr xmlns:ahyp="http://schemas.microsoft.com/office/drawing/2018/hyperlinkcolor" val="tx"/>
                    </a:ext>
                  </a:extLst>
                </a:hlinkClick>
              </a:rPr>
              <a:t>www.verksamt.se</a:t>
            </a:r>
            <a:r>
              <a:rPr lang="sv-SE" dirty="0"/>
              <a:t> </a:t>
            </a:r>
          </a:p>
          <a:p>
            <a:pPr marL="0" indent="0">
              <a:buNone/>
            </a:pPr>
            <a:endParaRPr lang="sv-SE" dirty="0"/>
          </a:p>
          <a:p>
            <a:r>
              <a:rPr lang="sv-SE" dirty="0"/>
              <a:t>Uppdrag till myndigheterna att utveckla nya insatser för att stödja, utveckla och finansiera expertstöd vid anläggningarna, innovationsutveckling och marknadsinsteg</a:t>
            </a:r>
          </a:p>
          <a:p>
            <a:pPr marL="0" indent="0">
              <a:buNone/>
            </a:pPr>
            <a:endParaRPr lang="sv-SE" dirty="0"/>
          </a:p>
        </p:txBody>
      </p:sp>
      <p:pic>
        <p:nvPicPr>
          <p:cNvPr id="5" name="Bildobjekt 4">
            <a:extLst>
              <a:ext uri="{FF2B5EF4-FFF2-40B4-BE49-F238E27FC236}">
                <a16:creationId xmlns:a16="http://schemas.microsoft.com/office/drawing/2014/main" id="{B24D614D-64E7-1762-43EA-13064D710B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18286" y="6040676"/>
            <a:ext cx="3512456" cy="487226"/>
          </a:xfrm>
          <a:prstGeom prst="rect">
            <a:avLst/>
          </a:prstGeom>
          <a:noFill/>
          <a:ln>
            <a:noFill/>
          </a:ln>
        </p:spPr>
      </p:pic>
      <p:sp>
        <p:nvSpPr>
          <p:cNvPr id="11" name="Rektangel 10">
            <a:extLst>
              <a:ext uri="{FF2B5EF4-FFF2-40B4-BE49-F238E27FC236}">
                <a16:creationId xmlns:a16="http://schemas.microsoft.com/office/drawing/2014/main" id="{95528128-A56A-2DB3-01D4-91D3A2851335}"/>
              </a:ext>
            </a:extLst>
          </p:cNvPr>
          <p:cNvSpPr/>
          <p:nvPr/>
        </p:nvSpPr>
        <p:spPr>
          <a:xfrm>
            <a:off x="0" y="572945"/>
            <a:ext cx="12191999" cy="895039"/>
          </a:xfrm>
          <a:prstGeom prst="rect">
            <a:avLst/>
          </a:prstGeom>
          <a:solidFill>
            <a:schemeClr val="accent6">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2" name="Bildobjekt 11" descr="En bild som visar grönsaker&#10;&#10;Automatiskt genererad beskrivning">
            <a:extLst>
              <a:ext uri="{FF2B5EF4-FFF2-40B4-BE49-F238E27FC236}">
                <a16:creationId xmlns:a16="http://schemas.microsoft.com/office/drawing/2014/main" id="{2DCBFD6D-0500-15E6-D338-19502E2423DE}"/>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l="21875" r="21875" b="15737"/>
          <a:stretch/>
        </p:blipFill>
        <p:spPr>
          <a:xfrm>
            <a:off x="10605179" y="330098"/>
            <a:ext cx="1325563" cy="1325563"/>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4" name="Rubrik 1">
            <a:extLst>
              <a:ext uri="{FF2B5EF4-FFF2-40B4-BE49-F238E27FC236}">
                <a16:creationId xmlns:a16="http://schemas.microsoft.com/office/drawing/2014/main" id="{0906DF17-B228-41E1-846A-01C81086B9A7}"/>
              </a:ext>
            </a:extLst>
          </p:cNvPr>
          <p:cNvSpPr txBox="1">
            <a:spLocks/>
          </p:cNvSpPr>
          <p:nvPr/>
        </p:nvSpPr>
        <p:spPr>
          <a:xfrm>
            <a:off x="838200" y="35768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a:solidFill>
                  <a:schemeClr val="bg1"/>
                </a:solidFill>
                <a:latin typeface="Abadi Extra Light" panose="020B0204020104020204" pitchFamily="34" charset="0"/>
              </a:rPr>
              <a:t>Våra rekommendationer</a:t>
            </a:r>
          </a:p>
        </p:txBody>
      </p:sp>
    </p:spTree>
    <p:extLst>
      <p:ext uri="{BB962C8B-B14F-4D97-AF65-F5344CB8AC3E}">
        <p14:creationId xmlns:p14="http://schemas.microsoft.com/office/powerpoint/2010/main" val="3062502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24D614D-64E7-1762-43EA-13064D710B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18286" y="6040676"/>
            <a:ext cx="3512456" cy="487226"/>
          </a:xfrm>
          <a:prstGeom prst="rect">
            <a:avLst/>
          </a:prstGeom>
          <a:noFill/>
          <a:ln>
            <a:noFill/>
          </a:ln>
        </p:spPr>
      </p:pic>
      <p:sp>
        <p:nvSpPr>
          <p:cNvPr id="11" name="Rektangel 10">
            <a:extLst>
              <a:ext uri="{FF2B5EF4-FFF2-40B4-BE49-F238E27FC236}">
                <a16:creationId xmlns:a16="http://schemas.microsoft.com/office/drawing/2014/main" id="{95528128-A56A-2DB3-01D4-91D3A2851335}"/>
              </a:ext>
            </a:extLst>
          </p:cNvPr>
          <p:cNvSpPr/>
          <p:nvPr/>
        </p:nvSpPr>
        <p:spPr>
          <a:xfrm>
            <a:off x="0" y="572945"/>
            <a:ext cx="12191999" cy="895039"/>
          </a:xfrm>
          <a:prstGeom prst="rect">
            <a:avLst/>
          </a:prstGeom>
          <a:solidFill>
            <a:schemeClr val="accent6">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2" name="Bildobjekt 11" descr="En bild som visar grönsaker&#10;&#10;Automatiskt genererad beskrivning">
            <a:extLst>
              <a:ext uri="{FF2B5EF4-FFF2-40B4-BE49-F238E27FC236}">
                <a16:creationId xmlns:a16="http://schemas.microsoft.com/office/drawing/2014/main" id="{2DCBFD6D-0500-15E6-D338-19502E2423DE}"/>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21875" r="21875" b="15737"/>
          <a:stretch/>
        </p:blipFill>
        <p:spPr>
          <a:xfrm>
            <a:off x="10605179" y="330098"/>
            <a:ext cx="1325563" cy="1325563"/>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3" name="Rubrik 1">
            <a:extLst>
              <a:ext uri="{FF2B5EF4-FFF2-40B4-BE49-F238E27FC236}">
                <a16:creationId xmlns:a16="http://schemas.microsoft.com/office/drawing/2014/main" id="{795FB6ED-6258-B189-8556-0F37FDBD38E0}"/>
              </a:ext>
            </a:extLst>
          </p:cNvPr>
          <p:cNvSpPr txBox="1">
            <a:spLocks/>
          </p:cNvSpPr>
          <p:nvPr/>
        </p:nvSpPr>
        <p:spPr>
          <a:xfrm>
            <a:off x="838200" y="3475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a:solidFill>
                  <a:schemeClr val="bg1"/>
                </a:solidFill>
                <a:latin typeface="Abadi Extra Light" panose="020B0204020104020204" pitchFamily="34" charset="0"/>
              </a:rPr>
              <a:t>Integrerad del i innovationssystemet</a:t>
            </a:r>
          </a:p>
        </p:txBody>
      </p:sp>
      <p:pic>
        <p:nvPicPr>
          <p:cNvPr id="7" name="Bildobjekt 6">
            <a:extLst>
              <a:ext uri="{FF2B5EF4-FFF2-40B4-BE49-F238E27FC236}">
                <a16:creationId xmlns:a16="http://schemas.microsoft.com/office/drawing/2014/main" id="{9E4BBAE8-9373-4AC3-A750-AEE1899CBC0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5600" y="1711597"/>
            <a:ext cx="6979920" cy="4573458"/>
          </a:xfrm>
          <a:prstGeom prst="rect">
            <a:avLst/>
          </a:prstGeom>
          <a:noFill/>
          <a:ln>
            <a:noFill/>
          </a:ln>
        </p:spPr>
      </p:pic>
    </p:spTree>
    <p:extLst>
      <p:ext uri="{BB962C8B-B14F-4D97-AF65-F5344CB8AC3E}">
        <p14:creationId xmlns:p14="http://schemas.microsoft.com/office/powerpoint/2010/main" val="3326685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C8711DC-C337-226E-8EEA-969D6EC03D9D}"/>
              </a:ext>
            </a:extLst>
          </p:cNvPr>
          <p:cNvSpPr>
            <a:spLocks noGrp="1"/>
          </p:cNvSpPr>
          <p:nvPr>
            <p:ph idx="1"/>
          </p:nvPr>
        </p:nvSpPr>
        <p:spPr>
          <a:xfrm>
            <a:off x="838200" y="1825625"/>
            <a:ext cx="11092542" cy="4351338"/>
          </a:xfrm>
        </p:spPr>
        <p:txBody>
          <a:bodyPr>
            <a:normAutofit/>
          </a:bodyPr>
          <a:lstStyle/>
          <a:p>
            <a:pPr marL="0" indent="0">
              <a:buNone/>
            </a:pPr>
            <a:endParaRPr lang="sv-SE" dirty="0"/>
          </a:p>
          <a:p>
            <a:pPr>
              <a:buFont typeface="Wingdings" panose="05000000000000000000" pitchFamily="2" charset="2"/>
              <a:buChar char="à"/>
            </a:pPr>
            <a:r>
              <a:rPr lang="sv-SE" dirty="0"/>
              <a:t> Behov av förstärkt livsmedelsinnovation</a:t>
            </a:r>
          </a:p>
          <a:p>
            <a:pPr marL="0" indent="0">
              <a:buNone/>
            </a:pPr>
            <a:endParaRPr lang="sv-SE" dirty="0"/>
          </a:p>
          <a:p>
            <a:pPr>
              <a:buFont typeface="Wingdings" panose="05000000000000000000" pitchFamily="2" charset="2"/>
              <a:buChar char="à"/>
            </a:pPr>
            <a:r>
              <a:rPr lang="sv-SE" dirty="0"/>
              <a:t>  Värdet av test och demomiljöer för ökad innovation</a:t>
            </a:r>
          </a:p>
          <a:p>
            <a:pPr marL="0" indent="0">
              <a:buNone/>
            </a:pPr>
            <a:endParaRPr lang="sv-SE" dirty="0"/>
          </a:p>
          <a:p>
            <a:pPr>
              <a:buFont typeface="Wingdings" panose="05000000000000000000" pitchFamily="2" charset="2"/>
              <a:buChar char="à"/>
            </a:pPr>
            <a:r>
              <a:rPr lang="sv-SE" dirty="0"/>
              <a:t>  Bristande översikt och tillgänglighet för aktörer och innovatörer</a:t>
            </a:r>
          </a:p>
          <a:p>
            <a:endParaRPr lang="sv-SE" b="1" dirty="0"/>
          </a:p>
          <a:p>
            <a:endParaRPr lang="sv-SE" b="1" dirty="0"/>
          </a:p>
        </p:txBody>
      </p:sp>
      <p:pic>
        <p:nvPicPr>
          <p:cNvPr id="5" name="Bildobjekt 4">
            <a:extLst>
              <a:ext uri="{FF2B5EF4-FFF2-40B4-BE49-F238E27FC236}">
                <a16:creationId xmlns:a16="http://schemas.microsoft.com/office/drawing/2014/main" id="{B24D614D-64E7-1762-43EA-13064D710B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18286" y="6047378"/>
            <a:ext cx="3512456" cy="487226"/>
          </a:xfrm>
          <a:prstGeom prst="rect">
            <a:avLst/>
          </a:prstGeom>
          <a:noFill/>
          <a:ln>
            <a:noFill/>
          </a:ln>
        </p:spPr>
      </p:pic>
      <p:sp>
        <p:nvSpPr>
          <p:cNvPr id="4" name="Rektangel 3">
            <a:extLst>
              <a:ext uri="{FF2B5EF4-FFF2-40B4-BE49-F238E27FC236}">
                <a16:creationId xmlns:a16="http://schemas.microsoft.com/office/drawing/2014/main" id="{7A43897E-A383-AEFE-9C54-643FCF250082}"/>
              </a:ext>
            </a:extLst>
          </p:cNvPr>
          <p:cNvSpPr/>
          <p:nvPr/>
        </p:nvSpPr>
        <p:spPr>
          <a:xfrm>
            <a:off x="0" y="580386"/>
            <a:ext cx="12191999" cy="895039"/>
          </a:xfrm>
          <a:prstGeom prst="rect">
            <a:avLst/>
          </a:prstGeom>
          <a:solidFill>
            <a:schemeClr val="accent6">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En bild som visar grönsaker&#10;&#10;Automatiskt genererad beskrivning">
            <a:extLst>
              <a:ext uri="{FF2B5EF4-FFF2-40B4-BE49-F238E27FC236}">
                <a16:creationId xmlns:a16="http://schemas.microsoft.com/office/drawing/2014/main" id="{497827B2-C9A3-4C77-4A45-7202621493CD}"/>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21875" r="21875" b="15737"/>
          <a:stretch/>
        </p:blipFill>
        <p:spPr>
          <a:xfrm>
            <a:off x="10605179" y="337539"/>
            <a:ext cx="1325563" cy="1325563"/>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Rubrik 1">
            <a:extLst>
              <a:ext uri="{FF2B5EF4-FFF2-40B4-BE49-F238E27FC236}">
                <a16:creationId xmlns:a16="http://schemas.microsoft.com/office/drawing/2014/main" id="{A01CB2D9-314B-9ABB-ED69-FE9C0B74D8F8}"/>
              </a:ext>
            </a:extLst>
          </p:cNvPr>
          <p:cNvSpPr>
            <a:spLocks noGrp="1"/>
          </p:cNvSpPr>
          <p:nvPr>
            <p:ph type="title"/>
          </p:nvPr>
        </p:nvSpPr>
        <p:spPr/>
        <p:txBody>
          <a:bodyPr/>
          <a:lstStyle/>
          <a:p>
            <a:r>
              <a:rPr lang="sv-SE" b="1" dirty="0">
                <a:solidFill>
                  <a:schemeClr val="bg1"/>
                </a:solidFill>
                <a:latin typeface="Abadi Extra Light" panose="020B0204020104020204" pitchFamily="34" charset="0"/>
              </a:rPr>
              <a:t> Bakgrund</a:t>
            </a:r>
          </a:p>
        </p:txBody>
      </p:sp>
    </p:spTree>
    <p:extLst>
      <p:ext uri="{BB962C8B-B14F-4D97-AF65-F5344CB8AC3E}">
        <p14:creationId xmlns:p14="http://schemas.microsoft.com/office/powerpoint/2010/main" val="2389573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C8711DC-C337-226E-8EEA-969D6EC03D9D}"/>
              </a:ext>
            </a:extLst>
          </p:cNvPr>
          <p:cNvSpPr>
            <a:spLocks noGrp="1"/>
          </p:cNvSpPr>
          <p:nvPr>
            <p:ph idx="1"/>
          </p:nvPr>
        </p:nvSpPr>
        <p:spPr/>
        <p:txBody>
          <a:bodyPr>
            <a:normAutofit fontScale="85000" lnSpcReduction="10000"/>
          </a:bodyPr>
          <a:lstStyle/>
          <a:p>
            <a:r>
              <a:rPr lang="sv-SE" sz="3000" dirty="0"/>
              <a:t>Syfte, mål och process</a:t>
            </a:r>
          </a:p>
          <a:p>
            <a:pPr lvl="1">
              <a:buFont typeface="Wingdings" panose="05000000000000000000" pitchFamily="2" charset="2"/>
              <a:buChar char="§"/>
            </a:pPr>
            <a:r>
              <a:rPr lang="sv-SE" sz="2600" dirty="0"/>
              <a:t>Inventering och sammanställning av vilka praktiska testanläggningar som finns i landet relevanta för klustren, vad de kan hjälpa till med och under vilka villkor</a:t>
            </a:r>
          </a:p>
          <a:p>
            <a:pPr lvl="1">
              <a:buFont typeface="Wingdings" panose="05000000000000000000" pitchFamily="2" charset="2"/>
              <a:buChar char="§"/>
            </a:pPr>
            <a:r>
              <a:rPr lang="sv-SE" sz="2600" dirty="0"/>
              <a:t>Analys av eventuella behovsgap, både kompetensområdesmässigt och geografiskt</a:t>
            </a:r>
          </a:p>
          <a:p>
            <a:pPr lvl="1">
              <a:buFont typeface="Wingdings" panose="05000000000000000000" pitchFamily="2" charset="2"/>
              <a:buChar char="§"/>
            </a:pPr>
            <a:r>
              <a:rPr lang="sv-SE" sz="2600" dirty="0"/>
              <a:t>Utgångspunkt i redan genomförda studier/kartläggningar</a:t>
            </a:r>
          </a:p>
          <a:p>
            <a:pPr marL="457200" lvl="1" indent="0">
              <a:buNone/>
            </a:pPr>
            <a:endParaRPr lang="sv-SE" sz="3000" dirty="0"/>
          </a:p>
          <a:p>
            <a:r>
              <a:rPr lang="sv-SE" sz="3000" dirty="0"/>
              <a:t>Uppdragsgivare</a:t>
            </a:r>
          </a:p>
          <a:p>
            <a:pPr lvl="1">
              <a:buFont typeface="Wingdings" panose="05000000000000000000" pitchFamily="2" charset="2"/>
              <a:buChar char="§"/>
            </a:pPr>
            <a:r>
              <a:rPr lang="sv-SE" sz="2600" dirty="0"/>
              <a:t>Johanna Larsson, Landsbygdsnätverket</a:t>
            </a:r>
          </a:p>
          <a:p>
            <a:pPr lvl="1">
              <a:buFont typeface="Wingdings" panose="05000000000000000000" pitchFamily="2" charset="2"/>
              <a:buChar char="§"/>
            </a:pPr>
            <a:endParaRPr lang="sv-SE" sz="3000" dirty="0"/>
          </a:p>
          <a:p>
            <a:r>
              <a:rPr lang="sv-SE" sz="3000" dirty="0"/>
              <a:t>Uppdragstagare</a:t>
            </a:r>
          </a:p>
          <a:p>
            <a:pPr lvl="1">
              <a:buFont typeface="Wingdings" panose="05000000000000000000" pitchFamily="2" charset="2"/>
              <a:buChar char="§"/>
            </a:pPr>
            <a:r>
              <a:rPr lang="sv-SE" sz="2600" dirty="0"/>
              <a:t>Ola Albrektsson, </a:t>
            </a:r>
            <a:r>
              <a:rPr lang="sv-SE" sz="2600" dirty="0" err="1"/>
              <a:t>AgroÖrebro</a:t>
            </a:r>
            <a:r>
              <a:rPr lang="sv-SE" sz="2600" dirty="0"/>
              <a:t> och Helena Kurki, Innovationscenter för landsbygden</a:t>
            </a:r>
          </a:p>
          <a:p>
            <a:endParaRPr lang="sv-SE" dirty="0"/>
          </a:p>
          <a:p>
            <a:endParaRPr lang="sv-SE" dirty="0"/>
          </a:p>
        </p:txBody>
      </p:sp>
      <p:pic>
        <p:nvPicPr>
          <p:cNvPr id="5" name="Bildobjekt 4">
            <a:extLst>
              <a:ext uri="{FF2B5EF4-FFF2-40B4-BE49-F238E27FC236}">
                <a16:creationId xmlns:a16="http://schemas.microsoft.com/office/drawing/2014/main" id="{B24D614D-64E7-1762-43EA-13064D710B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18286" y="6040676"/>
            <a:ext cx="3512456" cy="487226"/>
          </a:xfrm>
          <a:prstGeom prst="rect">
            <a:avLst/>
          </a:prstGeom>
          <a:noFill/>
          <a:ln>
            <a:noFill/>
          </a:ln>
        </p:spPr>
      </p:pic>
      <p:sp>
        <p:nvSpPr>
          <p:cNvPr id="11" name="Rektangel 10">
            <a:extLst>
              <a:ext uri="{FF2B5EF4-FFF2-40B4-BE49-F238E27FC236}">
                <a16:creationId xmlns:a16="http://schemas.microsoft.com/office/drawing/2014/main" id="{95528128-A56A-2DB3-01D4-91D3A2851335}"/>
              </a:ext>
            </a:extLst>
          </p:cNvPr>
          <p:cNvSpPr/>
          <p:nvPr/>
        </p:nvSpPr>
        <p:spPr>
          <a:xfrm>
            <a:off x="0" y="542465"/>
            <a:ext cx="12191999" cy="895039"/>
          </a:xfrm>
          <a:prstGeom prst="rect">
            <a:avLst/>
          </a:prstGeom>
          <a:solidFill>
            <a:schemeClr val="accent6">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descr="En bild som visar grönsaker&#10;&#10;Automatiskt genererad beskrivning">
            <a:extLst>
              <a:ext uri="{FF2B5EF4-FFF2-40B4-BE49-F238E27FC236}">
                <a16:creationId xmlns:a16="http://schemas.microsoft.com/office/drawing/2014/main" id="{2DCBFD6D-0500-15E6-D338-19502E2423DE}"/>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21875" r="21875" b="15737"/>
          <a:stretch/>
        </p:blipFill>
        <p:spPr>
          <a:xfrm>
            <a:off x="10605179" y="330098"/>
            <a:ext cx="1325563" cy="1325563"/>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3" name="Rubrik 1">
            <a:extLst>
              <a:ext uri="{FF2B5EF4-FFF2-40B4-BE49-F238E27FC236}">
                <a16:creationId xmlns:a16="http://schemas.microsoft.com/office/drawing/2014/main" id="{795FB6ED-6258-B189-8556-0F37FDBD38E0}"/>
              </a:ext>
            </a:extLst>
          </p:cNvPr>
          <p:cNvSpPr txBox="1">
            <a:spLocks/>
          </p:cNvSpPr>
          <p:nvPr/>
        </p:nvSpPr>
        <p:spPr>
          <a:xfrm>
            <a:off x="838200" y="37800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a:solidFill>
                  <a:schemeClr val="bg1"/>
                </a:solidFill>
                <a:latin typeface="Abadi Extra Light" panose="020B0204020104020204" pitchFamily="34" charset="0"/>
              </a:rPr>
              <a:t>Uppdraget</a:t>
            </a:r>
          </a:p>
        </p:txBody>
      </p:sp>
    </p:spTree>
    <p:extLst>
      <p:ext uri="{BB962C8B-B14F-4D97-AF65-F5344CB8AC3E}">
        <p14:creationId xmlns:p14="http://schemas.microsoft.com/office/powerpoint/2010/main" val="1678566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C8711DC-C337-226E-8EEA-969D6EC03D9D}"/>
              </a:ext>
            </a:extLst>
          </p:cNvPr>
          <p:cNvSpPr>
            <a:spLocks noGrp="1"/>
          </p:cNvSpPr>
          <p:nvPr>
            <p:ph idx="1"/>
          </p:nvPr>
        </p:nvSpPr>
        <p:spPr/>
        <p:txBody>
          <a:bodyPr>
            <a:normAutofit/>
          </a:bodyPr>
          <a:lstStyle/>
          <a:p>
            <a:pPr marL="457200" lvl="1" indent="0">
              <a:buNone/>
            </a:pPr>
            <a:endParaRPr lang="sv-SE" dirty="0"/>
          </a:p>
          <a:p>
            <a:pPr marL="457200" lvl="1" indent="0">
              <a:buNone/>
            </a:pPr>
            <a:r>
              <a:rPr lang="sv-SE" dirty="0"/>
              <a:t>En fysisk eller virtuell miljö där företag, akademi och andra organisationer kan samverka vid utveckling, test och införande av nya produkter, tjänster, processer eller organisatoriska lösningar inom utvalda områden. Öppna för användare utanför den egna organisationen, kunna användas under längre tid av flera olika aktörer. </a:t>
            </a:r>
            <a:endParaRPr lang="sv-SE" b="1" dirty="0"/>
          </a:p>
          <a:p>
            <a:endParaRPr lang="sv-SE" b="1" dirty="0"/>
          </a:p>
          <a:p>
            <a:endParaRPr lang="sv-SE" b="1" dirty="0"/>
          </a:p>
        </p:txBody>
      </p:sp>
      <p:pic>
        <p:nvPicPr>
          <p:cNvPr id="5" name="Bildobjekt 4">
            <a:extLst>
              <a:ext uri="{FF2B5EF4-FFF2-40B4-BE49-F238E27FC236}">
                <a16:creationId xmlns:a16="http://schemas.microsoft.com/office/drawing/2014/main" id="{B24D614D-64E7-1762-43EA-13064D710B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18286" y="6040676"/>
            <a:ext cx="3512456" cy="487226"/>
          </a:xfrm>
          <a:prstGeom prst="rect">
            <a:avLst/>
          </a:prstGeom>
          <a:noFill/>
          <a:ln>
            <a:noFill/>
          </a:ln>
        </p:spPr>
      </p:pic>
      <p:sp>
        <p:nvSpPr>
          <p:cNvPr id="11" name="Rektangel 10">
            <a:extLst>
              <a:ext uri="{FF2B5EF4-FFF2-40B4-BE49-F238E27FC236}">
                <a16:creationId xmlns:a16="http://schemas.microsoft.com/office/drawing/2014/main" id="{95528128-A56A-2DB3-01D4-91D3A2851335}"/>
              </a:ext>
            </a:extLst>
          </p:cNvPr>
          <p:cNvSpPr/>
          <p:nvPr/>
        </p:nvSpPr>
        <p:spPr>
          <a:xfrm>
            <a:off x="0" y="572945"/>
            <a:ext cx="12191999" cy="895039"/>
          </a:xfrm>
          <a:prstGeom prst="rect">
            <a:avLst/>
          </a:prstGeom>
          <a:solidFill>
            <a:schemeClr val="accent6">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descr="En bild som visar grönsaker&#10;&#10;Automatiskt genererad beskrivning">
            <a:extLst>
              <a:ext uri="{FF2B5EF4-FFF2-40B4-BE49-F238E27FC236}">
                <a16:creationId xmlns:a16="http://schemas.microsoft.com/office/drawing/2014/main" id="{2DCBFD6D-0500-15E6-D338-19502E2423DE}"/>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21875" r="21875" b="15737"/>
          <a:stretch/>
        </p:blipFill>
        <p:spPr>
          <a:xfrm>
            <a:off x="10605179" y="330098"/>
            <a:ext cx="1325563" cy="1325563"/>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3" name="Rubrik 1">
            <a:extLst>
              <a:ext uri="{FF2B5EF4-FFF2-40B4-BE49-F238E27FC236}">
                <a16:creationId xmlns:a16="http://schemas.microsoft.com/office/drawing/2014/main" id="{795FB6ED-6258-B189-8556-0F37FDBD38E0}"/>
              </a:ext>
            </a:extLst>
          </p:cNvPr>
          <p:cNvSpPr txBox="1">
            <a:spLocks/>
          </p:cNvSpPr>
          <p:nvPr/>
        </p:nvSpPr>
        <p:spPr>
          <a:xfrm>
            <a:off x="838200" y="35768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a:solidFill>
                  <a:schemeClr val="bg1"/>
                </a:solidFill>
                <a:latin typeface="Abadi Extra Light" panose="020B0204020104020204" pitchFamily="34" charset="0"/>
              </a:rPr>
              <a:t>Testbäddsdefinition </a:t>
            </a:r>
          </a:p>
        </p:txBody>
      </p:sp>
    </p:spTree>
    <p:extLst>
      <p:ext uri="{BB962C8B-B14F-4D97-AF65-F5344CB8AC3E}">
        <p14:creationId xmlns:p14="http://schemas.microsoft.com/office/powerpoint/2010/main" val="3658023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24D614D-64E7-1762-43EA-13064D710B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18286" y="6040676"/>
            <a:ext cx="3512456" cy="487226"/>
          </a:xfrm>
          <a:prstGeom prst="rect">
            <a:avLst/>
          </a:prstGeom>
          <a:noFill/>
          <a:ln>
            <a:noFill/>
          </a:ln>
        </p:spPr>
      </p:pic>
      <p:sp>
        <p:nvSpPr>
          <p:cNvPr id="11" name="Rektangel 10">
            <a:extLst>
              <a:ext uri="{FF2B5EF4-FFF2-40B4-BE49-F238E27FC236}">
                <a16:creationId xmlns:a16="http://schemas.microsoft.com/office/drawing/2014/main" id="{95528128-A56A-2DB3-01D4-91D3A2851335}"/>
              </a:ext>
            </a:extLst>
          </p:cNvPr>
          <p:cNvSpPr/>
          <p:nvPr/>
        </p:nvSpPr>
        <p:spPr>
          <a:xfrm>
            <a:off x="0" y="572945"/>
            <a:ext cx="12191999" cy="895039"/>
          </a:xfrm>
          <a:prstGeom prst="rect">
            <a:avLst/>
          </a:prstGeom>
          <a:solidFill>
            <a:schemeClr val="accent6">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2" name="Bildobjekt 11" descr="En bild som visar grönsaker&#10;&#10;Automatiskt genererad beskrivning">
            <a:extLst>
              <a:ext uri="{FF2B5EF4-FFF2-40B4-BE49-F238E27FC236}">
                <a16:creationId xmlns:a16="http://schemas.microsoft.com/office/drawing/2014/main" id="{2DCBFD6D-0500-15E6-D338-19502E2423DE}"/>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21875" r="21875" b="15737"/>
          <a:stretch/>
        </p:blipFill>
        <p:spPr>
          <a:xfrm>
            <a:off x="10605179" y="330098"/>
            <a:ext cx="1325563" cy="1325563"/>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3" name="Rubrik 1">
            <a:extLst>
              <a:ext uri="{FF2B5EF4-FFF2-40B4-BE49-F238E27FC236}">
                <a16:creationId xmlns:a16="http://schemas.microsoft.com/office/drawing/2014/main" id="{795FB6ED-6258-B189-8556-0F37FDBD38E0}"/>
              </a:ext>
            </a:extLst>
          </p:cNvPr>
          <p:cNvSpPr txBox="1">
            <a:spLocks/>
          </p:cNvSpPr>
          <p:nvPr/>
        </p:nvSpPr>
        <p:spPr>
          <a:xfrm>
            <a:off x="838200" y="35768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a:solidFill>
                  <a:schemeClr val="bg1"/>
                </a:solidFill>
                <a:latin typeface="Abadi Extra Light" panose="020B0204020104020204" pitchFamily="34" charset="0"/>
              </a:rPr>
              <a:t>Geografisk spridning</a:t>
            </a:r>
          </a:p>
        </p:txBody>
      </p:sp>
      <p:graphicFrame>
        <p:nvGraphicFramePr>
          <p:cNvPr id="2" name="Tabell 1">
            <a:extLst>
              <a:ext uri="{FF2B5EF4-FFF2-40B4-BE49-F238E27FC236}">
                <a16:creationId xmlns:a16="http://schemas.microsoft.com/office/drawing/2014/main" id="{31BB804E-F3E7-3F68-7835-32ECAC08FF13}"/>
              </a:ext>
            </a:extLst>
          </p:cNvPr>
          <p:cNvGraphicFramePr>
            <a:graphicFrameLocks noGrp="1"/>
          </p:cNvGraphicFramePr>
          <p:nvPr>
            <p:extLst>
              <p:ext uri="{D42A27DB-BD31-4B8C-83A1-F6EECF244321}">
                <p14:modId xmlns:p14="http://schemas.microsoft.com/office/powerpoint/2010/main" val="3216398348"/>
              </p:ext>
            </p:extLst>
          </p:nvPr>
        </p:nvGraphicFramePr>
        <p:xfrm>
          <a:off x="838200" y="2139856"/>
          <a:ext cx="1989712" cy="4182256"/>
        </p:xfrm>
        <a:graphic>
          <a:graphicData uri="http://schemas.openxmlformats.org/drawingml/2006/table">
            <a:tbl>
              <a:tblPr firstRow="1" firstCol="1" bandRow="1">
                <a:tableStyleId>{16D9F66E-5EB9-4882-86FB-DCBF35E3C3E4}</a:tableStyleId>
              </a:tblPr>
              <a:tblGrid>
                <a:gridCol w="1714016">
                  <a:extLst>
                    <a:ext uri="{9D8B030D-6E8A-4147-A177-3AD203B41FA5}">
                      <a16:colId xmlns:a16="http://schemas.microsoft.com/office/drawing/2014/main" val="2482382482"/>
                    </a:ext>
                  </a:extLst>
                </a:gridCol>
                <a:gridCol w="275696">
                  <a:extLst>
                    <a:ext uri="{9D8B030D-6E8A-4147-A177-3AD203B41FA5}">
                      <a16:colId xmlns:a16="http://schemas.microsoft.com/office/drawing/2014/main" val="207776997"/>
                    </a:ext>
                  </a:extLst>
                </a:gridCol>
              </a:tblGrid>
              <a:tr h="261391">
                <a:tc>
                  <a:txBody>
                    <a:bodyPr/>
                    <a:lstStyle/>
                    <a:p>
                      <a:pPr>
                        <a:lnSpc>
                          <a:spcPct val="107000"/>
                        </a:lnSpc>
                        <a:spcAft>
                          <a:spcPts val="800"/>
                        </a:spcAft>
                      </a:pPr>
                      <a:r>
                        <a:rPr lang="sv-SE" sz="1100" b="1" dirty="0">
                          <a:solidFill>
                            <a:schemeClr val="bg1"/>
                          </a:solidFill>
                          <a:effectLst/>
                        </a:rPr>
                        <a:t>Skåne län</a:t>
                      </a:r>
                      <a:endParaRPr lang="sv-SE"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tc>
                  <a:txBody>
                    <a:bodyPr/>
                    <a:lstStyle/>
                    <a:p>
                      <a:pPr algn="r">
                        <a:lnSpc>
                          <a:spcPct val="107000"/>
                        </a:lnSpc>
                        <a:spcAft>
                          <a:spcPts val="800"/>
                        </a:spcAft>
                      </a:pPr>
                      <a:r>
                        <a:rPr lang="sv-SE" sz="1100" b="1" dirty="0">
                          <a:solidFill>
                            <a:schemeClr val="bg1"/>
                          </a:solidFill>
                          <a:effectLst/>
                        </a:rPr>
                        <a:t>29</a:t>
                      </a:r>
                      <a:endParaRPr lang="sv-SE"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extLst>
                  <a:ext uri="{0D108BD9-81ED-4DB2-BD59-A6C34878D82A}">
                    <a16:rowId xmlns:a16="http://schemas.microsoft.com/office/drawing/2014/main" val="3708261963"/>
                  </a:ext>
                </a:extLst>
              </a:tr>
              <a:tr h="261391">
                <a:tc>
                  <a:txBody>
                    <a:bodyPr/>
                    <a:lstStyle/>
                    <a:p>
                      <a:pPr>
                        <a:lnSpc>
                          <a:spcPct val="107000"/>
                        </a:lnSpc>
                        <a:spcAft>
                          <a:spcPts val="800"/>
                        </a:spcAft>
                      </a:pPr>
                      <a:r>
                        <a:rPr lang="sv-SE" sz="1100" b="1" dirty="0">
                          <a:solidFill>
                            <a:schemeClr val="bg1"/>
                          </a:solidFill>
                          <a:effectLst/>
                        </a:rPr>
                        <a:t>Västra Götalands län</a:t>
                      </a:r>
                      <a:endParaRPr lang="sv-SE"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tc>
                  <a:txBody>
                    <a:bodyPr/>
                    <a:lstStyle/>
                    <a:p>
                      <a:pPr algn="r">
                        <a:lnSpc>
                          <a:spcPct val="107000"/>
                        </a:lnSpc>
                        <a:spcAft>
                          <a:spcPts val="800"/>
                        </a:spcAft>
                      </a:pPr>
                      <a:r>
                        <a:rPr lang="sv-SE" sz="1100" b="1">
                          <a:solidFill>
                            <a:schemeClr val="bg1"/>
                          </a:solidFill>
                          <a:effectLst/>
                        </a:rPr>
                        <a:t>18</a:t>
                      </a:r>
                      <a:endParaRPr lang="sv-SE"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extLst>
                  <a:ext uri="{0D108BD9-81ED-4DB2-BD59-A6C34878D82A}">
                    <a16:rowId xmlns:a16="http://schemas.microsoft.com/office/drawing/2014/main" val="4184890116"/>
                  </a:ext>
                </a:extLst>
              </a:tr>
              <a:tr h="261391">
                <a:tc>
                  <a:txBody>
                    <a:bodyPr/>
                    <a:lstStyle/>
                    <a:p>
                      <a:pPr>
                        <a:lnSpc>
                          <a:spcPct val="107000"/>
                        </a:lnSpc>
                        <a:spcAft>
                          <a:spcPts val="800"/>
                        </a:spcAft>
                      </a:pPr>
                      <a:r>
                        <a:rPr lang="sv-SE" sz="1100" b="1">
                          <a:solidFill>
                            <a:schemeClr val="bg1"/>
                          </a:solidFill>
                          <a:effectLst/>
                        </a:rPr>
                        <a:t>Uppsala län</a:t>
                      </a:r>
                      <a:endParaRPr lang="sv-SE"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tc>
                  <a:txBody>
                    <a:bodyPr/>
                    <a:lstStyle/>
                    <a:p>
                      <a:pPr algn="r">
                        <a:lnSpc>
                          <a:spcPct val="107000"/>
                        </a:lnSpc>
                        <a:spcAft>
                          <a:spcPts val="800"/>
                        </a:spcAft>
                      </a:pPr>
                      <a:r>
                        <a:rPr lang="sv-SE" sz="1100" b="1">
                          <a:solidFill>
                            <a:schemeClr val="bg1"/>
                          </a:solidFill>
                          <a:effectLst/>
                        </a:rPr>
                        <a:t>3</a:t>
                      </a:r>
                      <a:endParaRPr lang="sv-SE"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extLst>
                  <a:ext uri="{0D108BD9-81ED-4DB2-BD59-A6C34878D82A}">
                    <a16:rowId xmlns:a16="http://schemas.microsoft.com/office/drawing/2014/main" val="3534145276"/>
                  </a:ext>
                </a:extLst>
              </a:tr>
              <a:tr h="261391">
                <a:tc>
                  <a:txBody>
                    <a:bodyPr/>
                    <a:lstStyle/>
                    <a:p>
                      <a:pPr algn="just">
                        <a:lnSpc>
                          <a:spcPct val="107000"/>
                        </a:lnSpc>
                        <a:spcAft>
                          <a:spcPts val="800"/>
                        </a:spcAft>
                      </a:pPr>
                      <a:r>
                        <a:rPr lang="sv-SE" sz="1100" b="1" dirty="0">
                          <a:solidFill>
                            <a:schemeClr val="bg1"/>
                          </a:solidFill>
                          <a:effectLst/>
                        </a:rPr>
                        <a:t>Stockholms län</a:t>
                      </a:r>
                      <a:endParaRPr lang="sv-SE"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tc>
                  <a:txBody>
                    <a:bodyPr/>
                    <a:lstStyle/>
                    <a:p>
                      <a:pPr algn="r">
                        <a:lnSpc>
                          <a:spcPct val="107000"/>
                        </a:lnSpc>
                        <a:spcAft>
                          <a:spcPts val="800"/>
                        </a:spcAft>
                      </a:pPr>
                      <a:r>
                        <a:rPr lang="sv-SE" sz="1100" b="1">
                          <a:solidFill>
                            <a:schemeClr val="bg1"/>
                          </a:solidFill>
                          <a:effectLst/>
                        </a:rPr>
                        <a:t>3</a:t>
                      </a:r>
                      <a:endParaRPr lang="sv-SE"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extLst>
                  <a:ext uri="{0D108BD9-81ED-4DB2-BD59-A6C34878D82A}">
                    <a16:rowId xmlns:a16="http://schemas.microsoft.com/office/drawing/2014/main" val="2994037684"/>
                  </a:ext>
                </a:extLst>
              </a:tr>
              <a:tr h="261391">
                <a:tc>
                  <a:txBody>
                    <a:bodyPr/>
                    <a:lstStyle/>
                    <a:p>
                      <a:pPr>
                        <a:lnSpc>
                          <a:spcPct val="107000"/>
                        </a:lnSpc>
                        <a:spcAft>
                          <a:spcPts val="800"/>
                        </a:spcAft>
                      </a:pPr>
                      <a:r>
                        <a:rPr lang="sv-SE" sz="1100" b="1" dirty="0">
                          <a:solidFill>
                            <a:schemeClr val="bg1"/>
                          </a:solidFill>
                          <a:effectLst/>
                        </a:rPr>
                        <a:t>Jämtlands län</a:t>
                      </a:r>
                      <a:endParaRPr lang="sv-SE"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tc>
                  <a:txBody>
                    <a:bodyPr/>
                    <a:lstStyle/>
                    <a:p>
                      <a:pPr algn="r">
                        <a:lnSpc>
                          <a:spcPct val="107000"/>
                        </a:lnSpc>
                        <a:spcAft>
                          <a:spcPts val="800"/>
                        </a:spcAft>
                      </a:pPr>
                      <a:r>
                        <a:rPr lang="sv-SE" sz="1100" b="1">
                          <a:solidFill>
                            <a:schemeClr val="bg1"/>
                          </a:solidFill>
                          <a:effectLst/>
                        </a:rPr>
                        <a:t>2</a:t>
                      </a:r>
                      <a:endParaRPr lang="sv-SE"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extLst>
                  <a:ext uri="{0D108BD9-81ED-4DB2-BD59-A6C34878D82A}">
                    <a16:rowId xmlns:a16="http://schemas.microsoft.com/office/drawing/2014/main" val="1672612523"/>
                  </a:ext>
                </a:extLst>
              </a:tr>
              <a:tr h="261391">
                <a:tc>
                  <a:txBody>
                    <a:bodyPr/>
                    <a:lstStyle/>
                    <a:p>
                      <a:pPr>
                        <a:lnSpc>
                          <a:spcPct val="107000"/>
                        </a:lnSpc>
                        <a:spcAft>
                          <a:spcPts val="800"/>
                        </a:spcAft>
                      </a:pPr>
                      <a:r>
                        <a:rPr lang="sv-SE" sz="1100" b="1" dirty="0">
                          <a:solidFill>
                            <a:schemeClr val="bg1"/>
                          </a:solidFill>
                          <a:effectLst/>
                        </a:rPr>
                        <a:t>Hallands län</a:t>
                      </a:r>
                      <a:endParaRPr lang="sv-SE"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tc>
                  <a:txBody>
                    <a:bodyPr/>
                    <a:lstStyle/>
                    <a:p>
                      <a:pPr algn="r">
                        <a:lnSpc>
                          <a:spcPct val="107000"/>
                        </a:lnSpc>
                        <a:spcAft>
                          <a:spcPts val="800"/>
                        </a:spcAft>
                      </a:pPr>
                      <a:r>
                        <a:rPr lang="sv-SE" sz="1100" b="1">
                          <a:solidFill>
                            <a:schemeClr val="bg1"/>
                          </a:solidFill>
                          <a:effectLst/>
                        </a:rPr>
                        <a:t>2</a:t>
                      </a:r>
                      <a:endParaRPr lang="sv-SE"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extLst>
                  <a:ext uri="{0D108BD9-81ED-4DB2-BD59-A6C34878D82A}">
                    <a16:rowId xmlns:a16="http://schemas.microsoft.com/office/drawing/2014/main" val="2006782820"/>
                  </a:ext>
                </a:extLst>
              </a:tr>
              <a:tr h="261391">
                <a:tc>
                  <a:txBody>
                    <a:bodyPr/>
                    <a:lstStyle/>
                    <a:p>
                      <a:pPr>
                        <a:lnSpc>
                          <a:spcPct val="107000"/>
                        </a:lnSpc>
                        <a:spcAft>
                          <a:spcPts val="800"/>
                        </a:spcAft>
                      </a:pPr>
                      <a:r>
                        <a:rPr lang="sv-SE" sz="1100" b="1">
                          <a:solidFill>
                            <a:schemeClr val="bg1"/>
                          </a:solidFill>
                          <a:effectLst/>
                        </a:rPr>
                        <a:t>Västernorrlands län</a:t>
                      </a:r>
                      <a:endParaRPr lang="sv-SE"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tc>
                  <a:txBody>
                    <a:bodyPr/>
                    <a:lstStyle/>
                    <a:p>
                      <a:pPr algn="r">
                        <a:lnSpc>
                          <a:spcPct val="107000"/>
                        </a:lnSpc>
                        <a:spcAft>
                          <a:spcPts val="800"/>
                        </a:spcAft>
                      </a:pPr>
                      <a:r>
                        <a:rPr lang="sv-SE" sz="1100" b="1">
                          <a:solidFill>
                            <a:schemeClr val="bg1"/>
                          </a:solidFill>
                          <a:effectLst/>
                        </a:rPr>
                        <a:t>2</a:t>
                      </a:r>
                      <a:endParaRPr lang="sv-SE"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extLst>
                  <a:ext uri="{0D108BD9-81ED-4DB2-BD59-A6C34878D82A}">
                    <a16:rowId xmlns:a16="http://schemas.microsoft.com/office/drawing/2014/main" val="3096329873"/>
                  </a:ext>
                </a:extLst>
              </a:tr>
              <a:tr h="261391">
                <a:tc>
                  <a:txBody>
                    <a:bodyPr/>
                    <a:lstStyle/>
                    <a:p>
                      <a:pPr>
                        <a:lnSpc>
                          <a:spcPct val="107000"/>
                        </a:lnSpc>
                        <a:spcAft>
                          <a:spcPts val="800"/>
                        </a:spcAft>
                      </a:pPr>
                      <a:r>
                        <a:rPr lang="sv-SE" sz="1100" b="1" dirty="0">
                          <a:solidFill>
                            <a:schemeClr val="bg1"/>
                          </a:solidFill>
                          <a:effectLst/>
                        </a:rPr>
                        <a:t>Västmanlands län</a:t>
                      </a:r>
                      <a:endParaRPr lang="sv-SE"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tc>
                  <a:txBody>
                    <a:bodyPr/>
                    <a:lstStyle/>
                    <a:p>
                      <a:pPr algn="r">
                        <a:lnSpc>
                          <a:spcPct val="107000"/>
                        </a:lnSpc>
                        <a:spcAft>
                          <a:spcPts val="800"/>
                        </a:spcAft>
                      </a:pPr>
                      <a:r>
                        <a:rPr lang="sv-SE" sz="1100" b="1">
                          <a:solidFill>
                            <a:schemeClr val="bg1"/>
                          </a:solidFill>
                          <a:effectLst/>
                        </a:rPr>
                        <a:t>2</a:t>
                      </a:r>
                      <a:endParaRPr lang="sv-SE"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extLst>
                  <a:ext uri="{0D108BD9-81ED-4DB2-BD59-A6C34878D82A}">
                    <a16:rowId xmlns:a16="http://schemas.microsoft.com/office/drawing/2014/main" val="3671614944"/>
                  </a:ext>
                </a:extLst>
              </a:tr>
              <a:tr h="261391">
                <a:tc>
                  <a:txBody>
                    <a:bodyPr/>
                    <a:lstStyle/>
                    <a:p>
                      <a:pPr>
                        <a:lnSpc>
                          <a:spcPct val="107000"/>
                        </a:lnSpc>
                        <a:spcAft>
                          <a:spcPts val="800"/>
                        </a:spcAft>
                      </a:pPr>
                      <a:r>
                        <a:rPr lang="sv-SE" sz="1100" b="1">
                          <a:solidFill>
                            <a:schemeClr val="bg1"/>
                          </a:solidFill>
                          <a:effectLst/>
                        </a:rPr>
                        <a:t>Jönköpings län</a:t>
                      </a:r>
                      <a:endParaRPr lang="sv-SE"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tc>
                  <a:txBody>
                    <a:bodyPr/>
                    <a:lstStyle/>
                    <a:p>
                      <a:pPr algn="r">
                        <a:lnSpc>
                          <a:spcPct val="107000"/>
                        </a:lnSpc>
                        <a:spcAft>
                          <a:spcPts val="800"/>
                        </a:spcAft>
                      </a:pPr>
                      <a:r>
                        <a:rPr lang="sv-SE" sz="1100" b="1">
                          <a:solidFill>
                            <a:schemeClr val="bg1"/>
                          </a:solidFill>
                          <a:effectLst/>
                        </a:rPr>
                        <a:t>2</a:t>
                      </a:r>
                      <a:endParaRPr lang="sv-SE"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extLst>
                  <a:ext uri="{0D108BD9-81ED-4DB2-BD59-A6C34878D82A}">
                    <a16:rowId xmlns:a16="http://schemas.microsoft.com/office/drawing/2014/main" val="490067527"/>
                  </a:ext>
                </a:extLst>
              </a:tr>
              <a:tr h="261391">
                <a:tc>
                  <a:txBody>
                    <a:bodyPr/>
                    <a:lstStyle/>
                    <a:p>
                      <a:pPr>
                        <a:lnSpc>
                          <a:spcPct val="107000"/>
                        </a:lnSpc>
                        <a:spcAft>
                          <a:spcPts val="800"/>
                        </a:spcAft>
                      </a:pPr>
                      <a:r>
                        <a:rPr lang="sv-SE" sz="1100" b="1">
                          <a:solidFill>
                            <a:schemeClr val="bg1"/>
                          </a:solidFill>
                          <a:effectLst/>
                        </a:rPr>
                        <a:t>Kalmar län</a:t>
                      </a:r>
                      <a:endParaRPr lang="sv-SE"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tc>
                  <a:txBody>
                    <a:bodyPr/>
                    <a:lstStyle/>
                    <a:p>
                      <a:pPr algn="r">
                        <a:lnSpc>
                          <a:spcPct val="107000"/>
                        </a:lnSpc>
                        <a:spcAft>
                          <a:spcPts val="800"/>
                        </a:spcAft>
                      </a:pPr>
                      <a:r>
                        <a:rPr lang="sv-SE" sz="1100" b="1" dirty="0">
                          <a:solidFill>
                            <a:schemeClr val="bg1"/>
                          </a:solidFill>
                          <a:effectLst/>
                        </a:rPr>
                        <a:t>1</a:t>
                      </a:r>
                      <a:endParaRPr lang="sv-SE"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extLst>
                  <a:ext uri="{0D108BD9-81ED-4DB2-BD59-A6C34878D82A}">
                    <a16:rowId xmlns:a16="http://schemas.microsoft.com/office/drawing/2014/main" val="3928005430"/>
                  </a:ext>
                </a:extLst>
              </a:tr>
              <a:tr h="261391">
                <a:tc>
                  <a:txBody>
                    <a:bodyPr/>
                    <a:lstStyle/>
                    <a:p>
                      <a:pPr>
                        <a:lnSpc>
                          <a:spcPct val="107000"/>
                        </a:lnSpc>
                        <a:spcAft>
                          <a:spcPts val="800"/>
                        </a:spcAft>
                      </a:pPr>
                      <a:r>
                        <a:rPr lang="sv-SE" sz="1100" b="1" dirty="0">
                          <a:solidFill>
                            <a:schemeClr val="bg1"/>
                          </a:solidFill>
                          <a:effectLst/>
                        </a:rPr>
                        <a:t>Östergötlands län</a:t>
                      </a:r>
                      <a:endParaRPr lang="sv-SE"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tc>
                  <a:txBody>
                    <a:bodyPr/>
                    <a:lstStyle/>
                    <a:p>
                      <a:pPr algn="r">
                        <a:lnSpc>
                          <a:spcPct val="107000"/>
                        </a:lnSpc>
                        <a:spcAft>
                          <a:spcPts val="800"/>
                        </a:spcAft>
                      </a:pPr>
                      <a:r>
                        <a:rPr lang="sv-SE" sz="1100" b="1" dirty="0">
                          <a:solidFill>
                            <a:schemeClr val="bg1"/>
                          </a:solidFill>
                          <a:effectLst/>
                        </a:rPr>
                        <a:t>1</a:t>
                      </a:r>
                      <a:endParaRPr lang="sv-SE"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extLst>
                  <a:ext uri="{0D108BD9-81ED-4DB2-BD59-A6C34878D82A}">
                    <a16:rowId xmlns:a16="http://schemas.microsoft.com/office/drawing/2014/main" val="3963799484"/>
                  </a:ext>
                </a:extLst>
              </a:tr>
              <a:tr h="261391">
                <a:tc>
                  <a:txBody>
                    <a:bodyPr/>
                    <a:lstStyle/>
                    <a:p>
                      <a:pPr>
                        <a:lnSpc>
                          <a:spcPct val="107000"/>
                        </a:lnSpc>
                        <a:spcAft>
                          <a:spcPts val="800"/>
                        </a:spcAft>
                      </a:pPr>
                      <a:r>
                        <a:rPr lang="sv-SE" sz="1100" b="1" dirty="0">
                          <a:solidFill>
                            <a:schemeClr val="bg1"/>
                          </a:solidFill>
                          <a:effectLst/>
                        </a:rPr>
                        <a:t>Västerbottens län</a:t>
                      </a:r>
                      <a:endParaRPr lang="sv-SE"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tc>
                  <a:txBody>
                    <a:bodyPr/>
                    <a:lstStyle/>
                    <a:p>
                      <a:pPr algn="r">
                        <a:lnSpc>
                          <a:spcPct val="107000"/>
                        </a:lnSpc>
                        <a:spcAft>
                          <a:spcPts val="800"/>
                        </a:spcAft>
                      </a:pPr>
                      <a:r>
                        <a:rPr lang="sv-SE" sz="1100" b="1" dirty="0">
                          <a:solidFill>
                            <a:schemeClr val="bg1"/>
                          </a:solidFill>
                          <a:effectLst/>
                        </a:rPr>
                        <a:t>1</a:t>
                      </a:r>
                      <a:endParaRPr lang="sv-SE"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extLst>
                  <a:ext uri="{0D108BD9-81ED-4DB2-BD59-A6C34878D82A}">
                    <a16:rowId xmlns:a16="http://schemas.microsoft.com/office/drawing/2014/main" val="4091039166"/>
                  </a:ext>
                </a:extLst>
              </a:tr>
              <a:tr h="261391">
                <a:tc>
                  <a:txBody>
                    <a:bodyPr/>
                    <a:lstStyle/>
                    <a:p>
                      <a:pPr>
                        <a:lnSpc>
                          <a:spcPct val="107000"/>
                        </a:lnSpc>
                        <a:spcAft>
                          <a:spcPts val="800"/>
                        </a:spcAft>
                      </a:pPr>
                      <a:r>
                        <a:rPr lang="sv-SE" sz="1100" b="1">
                          <a:solidFill>
                            <a:schemeClr val="bg1"/>
                          </a:solidFill>
                          <a:effectLst/>
                        </a:rPr>
                        <a:t>Gotlands län</a:t>
                      </a:r>
                      <a:endParaRPr lang="sv-SE"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tc>
                  <a:txBody>
                    <a:bodyPr/>
                    <a:lstStyle/>
                    <a:p>
                      <a:pPr algn="r">
                        <a:lnSpc>
                          <a:spcPct val="107000"/>
                        </a:lnSpc>
                        <a:spcAft>
                          <a:spcPts val="800"/>
                        </a:spcAft>
                      </a:pPr>
                      <a:r>
                        <a:rPr lang="sv-SE" sz="1100" b="1" dirty="0">
                          <a:solidFill>
                            <a:schemeClr val="bg1"/>
                          </a:solidFill>
                          <a:effectLst/>
                        </a:rPr>
                        <a:t>2</a:t>
                      </a:r>
                      <a:endParaRPr lang="sv-SE"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extLst>
                  <a:ext uri="{0D108BD9-81ED-4DB2-BD59-A6C34878D82A}">
                    <a16:rowId xmlns:a16="http://schemas.microsoft.com/office/drawing/2014/main" val="2940326056"/>
                  </a:ext>
                </a:extLst>
              </a:tr>
              <a:tr h="261391">
                <a:tc>
                  <a:txBody>
                    <a:bodyPr/>
                    <a:lstStyle/>
                    <a:p>
                      <a:pPr>
                        <a:lnSpc>
                          <a:spcPct val="107000"/>
                        </a:lnSpc>
                        <a:spcAft>
                          <a:spcPts val="800"/>
                        </a:spcAft>
                      </a:pPr>
                      <a:r>
                        <a:rPr lang="sv-SE" sz="1100" b="1" dirty="0">
                          <a:solidFill>
                            <a:schemeClr val="bg1"/>
                          </a:solidFill>
                          <a:effectLst/>
                        </a:rPr>
                        <a:t>Blekinge län</a:t>
                      </a:r>
                      <a:endParaRPr lang="sv-SE"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tc>
                  <a:txBody>
                    <a:bodyPr/>
                    <a:lstStyle/>
                    <a:p>
                      <a:pPr algn="r">
                        <a:lnSpc>
                          <a:spcPct val="107000"/>
                        </a:lnSpc>
                        <a:spcAft>
                          <a:spcPts val="800"/>
                        </a:spcAft>
                      </a:pPr>
                      <a:r>
                        <a:rPr lang="sv-SE" sz="1100" b="1" dirty="0">
                          <a:solidFill>
                            <a:schemeClr val="bg1"/>
                          </a:solidFill>
                          <a:effectLst/>
                        </a:rPr>
                        <a:t>1</a:t>
                      </a:r>
                      <a:endParaRPr lang="sv-SE"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88D6A"/>
                    </a:solidFill>
                  </a:tcPr>
                </a:tc>
                <a:extLst>
                  <a:ext uri="{0D108BD9-81ED-4DB2-BD59-A6C34878D82A}">
                    <a16:rowId xmlns:a16="http://schemas.microsoft.com/office/drawing/2014/main" val="958171839"/>
                  </a:ext>
                </a:extLst>
              </a:tr>
              <a:tr h="261391">
                <a:tc>
                  <a:txBody>
                    <a:bodyPr/>
                    <a:lstStyle/>
                    <a:p>
                      <a:pPr>
                        <a:lnSpc>
                          <a:spcPct val="107000"/>
                        </a:lnSpc>
                        <a:spcAft>
                          <a:spcPts val="800"/>
                        </a:spcAft>
                      </a:pPr>
                      <a:r>
                        <a:rPr lang="sv-SE"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Norrbotten län</a:t>
                      </a:r>
                    </a:p>
                  </a:txBody>
                  <a:tcPr marL="44450" marR="44450" marT="0" marB="0" anchor="ctr">
                    <a:solidFill>
                      <a:srgbClr val="788D6A"/>
                    </a:solidFill>
                  </a:tcPr>
                </a:tc>
                <a:tc>
                  <a:txBody>
                    <a:bodyPr/>
                    <a:lstStyle/>
                    <a:p>
                      <a:pPr algn="r">
                        <a:lnSpc>
                          <a:spcPct val="107000"/>
                        </a:lnSpc>
                        <a:spcAft>
                          <a:spcPts val="800"/>
                        </a:spcAft>
                      </a:pPr>
                      <a:r>
                        <a:rPr lang="sv-SE"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solidFill>
                      <a:srgbClr val="788D6A"/>
                    </a:solidFill>
                  </a:tcPr>
                </a:tc>
                <a:extLst>
                  <a:ext uri="{0D108BD9-81ED-4DB2-BD59-A6C34878D82A}">
                    <a16:rowId xmlns:a16="http://schemas.microsoft.com/office/drawing/2014/main" val="2498472806"/>
                  </a:ext>
                </a:extLst>
              </a:tr>
              <a:tr h="261391">
                <a:tc>
                  <a:txBody>
                    <a:bodyPr/>
                    <a:lstStyle/>
                    <a:p>
                      <a:pPr>
                        <a:lnSpc>
                          <a:spcPct val="107000"/>
                        </a:lnSpc>
                        <a:spcAft>
                          <a:spcPts val="800"/>
                        </a:spcAft>
                      </a:pPr>
                      <a:r>
                        <a:rPr lang="sv-SE"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TOTALT</a:t>
                      </a:r>
                    </a:p>
                  </a:txBody>
                  <a:tcPr marL="44450" marR="44450" marT="0" marB="0" anchor="ctr">
                    <a:solidFill>
                      <a:srgbClr val="788D6A"/>
                    </a:solidFill>
                  </a:tcPr>
                </a:tc>
                <a:tc>
                  <a:txBody>
                    <a:bodyPr/>
                    <a:lstStyle/>
                    <a:p>
                      <a:pPr algn="r">
                        <a:lnSpc>
                          <a:spcPct val="107000"/>
                        </a:lnSpc>
                        <a:spcAft>
                          <a:spcPts val="800"/>
                        </a:spcAft>
                      </a:pPr>
                      <a:r>
                        <a:rPr lang="sv-SE"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70</a:t>
                      </a:r>
                    </a:p>
                  </a:txBody>
                  <a:tcPr marL="44450" marR="44450" marT="0" marB="0" anchor="ctr">
                    <a:solidFill>
                      <a:srgbClr val="788D6A"/>
                    </a:solidFill>
                  </a:tcPr>
                </a:tc>
                <a:extLst>
                  <a:ext uri="{0D108BD9-81ED-4DB2-BD59-A6C34878D82A}">
                    <a16:rowId xmlns:a16="http://schemas.microsoft.com/office/drawing/2014/main" val="2900606210"/>
                  </a:ext>
                </a:extLst>
              </a:tr>
            </a:tbl>
          </a:graphicData>
        </a:graphic>
      </p:graphicFrame>
      <p:graphicFrame>
        <p:nvGraphicFramePr>
          <p:cNvPr id="3" name="Diagram 2">
            <a:extLst>
              <a:ext uri="{FF2B5EF4-FFF2-40B4-BE49-F238E27FC236}">
                <a16:creationId xmlns:a16="http://schemas.microsoft.com/office/drawing/2014/main" id="{B54C4558-9784-3B3A-61AB-B71708310D7D}"/>
              </a:ext>
            </a:extLst>
          </p:cNvPr>
          <p:cNvGraphicFramePr>
            <a:graphicFrameLocks/>
          </p:cNvGraphicFramePr>
          <p:nvPr>
            <p:extLst>
              <p:ext uri="{D42A27DB-BD31-4B8C-83A1-F6EECF244321}">
                <p14:modId xmlns:p14="http://schemas.microsoft.com/office/powerpoint/2010/main" val="2775488275"/>
              </p:ext>
            </p:extLst>
          </p:nvPr>
        </p:nvGraphicFramePr>
        <p:xfrm>
          <a:off x="3666112" y="1305717"/>
          <a:ext cx="7410530" cy="53277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3162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24D614D-64E7-1762-43EA-13064D710B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18286" y="6040676"/>
            <a:ext cx="3512456" cy="487226"/>
          </a:xfrm>
          <a:prstGeom prst="rect">
            <a:avLst/>
          </a:prstGeom>
          <a:noFill/>
          <a:ln>
            <a:noFill/>
          </a:ln>
        </p:spPr>
      </p:pic>
      <p:sp>
        <p:nvSpPr>
          <p:cNvPr id="11" name="Rektangel 10">
            <a:extLst>
              <a:ext uri="{FF2B5EF4-FFF2-40B4-BE49-F238E27FC236}">
                <a16:creationId xmlns:a16="http://schemas.microsoft.com/office/drawing/2014/main" id="{95528128-A56A-2DB3-01D4-91D3A2851335}"/>
              </a:ext>
            </a:extLst>
          </p:cNvPr>
          <p:cNvSpPr/>
          <p:nvPr/>
        </p:nvSpPr>
        <p:spPr>
          <a:xfrm>
            <a:off x="0" y="572945"/>
            <a:ext cx="12191999" cy="895039"/>
          </a:xfrm>
          <a:prstGeom prst="rect">
            <a:avLst/>
          </a:prstGeom>
          <a:solidFill>
            <a:schemeClr val="accent6">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descr="En bild som visar grönsaker&#10;&#10;Automatiskt genererad beskrivning">
            <a:extLst>
              <a:ext uri="{FF2B5EF4-FFF2-40B4-BE49-F238E27FC236}">
                <a16:creationId xmlns:a16="http://schemas.microsoft.com/office/drawing/2014/main" id="{2DCBFD6D-0500-15E6-D338-19502E2423DE}"/>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21875" r="21875" b="15737"/>
          <a:stretch/>
        </p:blipFill>
        <p:spPr>
          <a:xfrm>
            <a:off x="10605179" y="330098"/>
            <a:ext cx="1325563" cy="1325563"/>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3" name="Rubrik 1">
            <a:extLst>
              <a:ext uri="{FF2B5EF4-FFF2-40B4-BE49-F238E27FC236}">
                <a16:creationId xmlns:a16="http://schemas.microsoft.com/office/drawing/2014/main" id="{795FB6ED-6258-B189-8556-0F37FDBD38E0}"/>
              </a:ext>
            </a:extLst>
          </p:cNvPr>
          <p:cNvSpPr txBox="1">
            <a:spLocks/>
          </p:cNvSpPr>
          <p:nvPr/>
        </p:nvSpPr>
        <p:spPr>
          <a:xfrm>
            <a:off x="838200" y="35768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a:solidFill>
                  <a:schemeClr val="bg1"/>
                </a:solidFill>
                <a:latin typeface="Abadi Extra Light" panose="020B0204020104020204" pitchFamily="34" charset="0"/>
              </a:rPr>
              <a:t>Verksamhet</a:t>
            </a:r>
          </a:p>
        </p:txBody>
      </p:sp>
      <p:graphicFrame>
        <p:nvGraphicFramePr>
          <p:cNvPr id="2" name="Diagram 1">
            <a:extLst>
              <a:ext uri="{FF2B5EF4-FFF2-40B4-BE49-F238E27FC236}">
                <a16:creationId xmlns:a16="http://schemas.microsoft.com/office/drawing/2014/main" id="{E5CD3482-1AAC-571A-ACCB-E28B94ACA63B}"/>
              </a:ext>
            </a:extLst>
          </p:cNvPr>
          <p:cNvGraphicFramePr>
            <a:graphicFrameLocks/>
          </p:cNvGraphicFramePr>
          <p:nvPr>
            <p:extLst>
              <p:ext uri="{D42A27DB-BD31-4B8C-83A1-F6EECF244321}">
                <p14:modId xmlns:p14="http://schemas.microsoft.com/office/powerpoint/2010/main" val="764960705"/>
              </p:ext>
            </p:extLst>
          </p:nvPr>
        </p:nvGraphicFramePr>
        <p:xfrm>
          <a:off x="1350497" y="1962150"/>
          <a:ext cx="9594167" cy="39128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7128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24D614D-64E7-1762-43EA-13064D710B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18286" y="6040676"/>
            <a:ext cx="3512456" cy="487226"/>
          </a:xfrm>
          <a:prstGeom prst="rect">
            <a:avLst/>
          </a:prstGeom>
          <a:noFill/>
          <a:ln>
            <a:noFill/>
          </a:ln>
        </p:spPr>
      </p:pic>
      <p:sp>
        <p:nvSpPr>
          <p:cNvPr id="11" name="Rektangel 10">
            <a:extLst>
              <a:ext uri="{FF2B5EF4-FFF2-40B4-BE49-F238E27FC236}">
                <a16:creationId xmlns:a16="http://schemas.microsoft.com/office/drawing/2014/main" id="{95528128-A56A-2DB3-01D4-91D3A2851335}"/>
              </a:ext>
            </a:extLst>
          </p:cNvPr>
          <p:cNvSpPr/>
          <p:nvPr/>
        </p:nvSpPr>
        <p:spPr>
          <a:xfrm>
            <a:off x="0" y="572945"/>
            <a:ext cx="12191999" cy="895039"/>
          </a:xfrm>
          <a:prstGeom prst="rect">
            <a:avLst/>
          </a:prstGeom>
          <a:solidFill>
            <a:schemeClr val="accent6">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descr="En bild som visar grönsaker&#10;&#10;Automatiskt genererad beskrivning">
            <a:extLst>
              <a:ext uri="{FF2B5EF4-FFF2-40B4-BE49-F238E27FC236}">
                <a16:creationId xmlns:a16="http://schemas.microsoft.com/office/drawing/2014/main" id="{2DCBFD6D-0500-15E6-D338-19502E2423DE}"/>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21875" r="21875" b="15737"/>
          <a:stretch/>
        </p:blipFill>
        <p:spPr>
          <a:xfrm>
            <a:off x="10605179" y="330098"/>
            <a:ext cx="1325563" cy="1325563"/>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3" name="Rubrik 1">
            <a:extLst>
              <a:ext uri="{FF2B5EF4-FFF2-40B4-BE49-F238E27FC236}">
                <a16:creationId xmlns:a16="http://schemas.microsoft.com/office/drawing/2014/main" id="{795FB6ED-6258-B189-8556-0F37FDBD38E0}"/>
              </a:ext>
            </a:extLst>
          </p:cNvPr>
          <p:cNvSpPr txBox="1">
            <a:spLocks/>
          </p:cNvSpPr>
          <p:nvPr/>
        </p:nvSpPr>
        <p:spPr>
          <a:xfrm>
            <a:off x="838200" y="35768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a:solidFill>
                  <a:schemeClr val="bg1"/>
                </a:solidFill>
                <a:latin typeface="Abadi Extra Light" panose="020B0204020104020204" pitchFamily="34" charset="0"/>
              </a:rPr>
              <a:t>Produktkategorier</a:t>
            </a:r>
          </a:p>
        </p:txBody>
      </p:sp>
      <p:graphicFrame>
        <p:nvGraphicFramePr>
          <p:cNvPr id="3" name="Diagram 2">
            <a:extLst>
              <a:ext uri="{FF2B5EF4-FFF2-40B4-BE49-F238E27FC236}">
                <a16:creationId xmlns:a16="http://schemas.microsoft.com/office/drawing/2014/main" id="{BE34E897-43F1-016C-ED12-952B598061EB}"/>
              </a:ext>
            </a:extLst>
          </p:cNvPr>
          <p:cNvGraphicFramePr>
            <a:graphicFrameLocks/>
          </p:cNvGraphicFramePr>
          <p:nvPr>
            <p:extLst>
              <p:ext uri="{D42A27DB-BD31-4B8C-83A1-F6EECF244321}">
                <p14:modId xmlns:p14="http://schemas.microsoft.com/office/powerpoint/2010/main" val="3292295631"/>
              </p:ext>
            </p:extLst>
          </p:nvPr>
        </p:nvGraphicFramePr>
        <p:xfrm>
          <a:off x="1092004" y="1858243"/>
          <a:ext cx="10007991" cy="37680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99321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24D614D-64E7-1762-43EA-13064D710B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18286" y="6040676"/>
            <a:ext cx="3512456" cy="487226"/>
          </a:xfrm>
          <a:prstGeom prst="rect">
            <a:avLst/>
          </a:prstGeom>
          <a:noFill/>
          <a:ln>
            <a:noFill/>
          </a:ln>
        </p:spPr>
      </p:pic>
      <p:sp>
        <p:nvSpPr>
          <p:cNvPr id="11" name="Rektangel 10">
            <a:extLst>
              <a:ext uri="{FF2B5EF4-FFF2-40B4-BE49-F238E27FC236}">
                <a16:creationId xmlns:a16="http://schemas.microsoft.com/office/drawing/2014/main" id="{95528128-A56A-2DB3-01D4-91D3A2851335}"/>
              </a:ext>
            </a:extLst>
          </p:cNvPr>
          <p:cNvSpPr/>
          <p:nvPr/>
        </p:nvSpPr>
        <p:spPr>
          <a:xfrm>
            <a:off x="0" y="572945"/>
            <a:ext cx="12191999" cy="895039"/>
          </a:xfrm>
          <a:prstGeom prst="rect">
            <a:avLst/>
          </a:prstGeom>
          <a:solidFill>
            <a:schemeClr val="accent6">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descr="En bild som visar grönsaker&#10;&#10;Automatiskt genererad beskrivning">
            <a:extLst>
              <a:ext uri="{FF2B5EF4-FFF2-40B4-BE49-F238E27FC236}">
                <a16:creationId xmlns:a16="http://schemas.microsoft.com/office/drawing/2014/main" id="{2DCBFD6D-0500-15E6-D338-19502E2423DE}"/>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21875" r="21875" b="15737"/>
          <a:stretch/>
        </p:blipFill>
        <p:spPr>
          <a:xfrm>
            <a:off x="10605179" y="330098"/>
            <a:ext cx="1325563" cy="1325563"/>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3" name="Rubrik 1">
            <a:extLst>
              <a:ext uri="{FF2B5EF4-FFF2-40B4-BE49-F238E27FC236}">
                <a16:creationId xmlns:a16="http://schemas.microsoft.com/office/drawing/2014/main" id="{795FB6ED-6258-B189-8556-0F37FDBD38E0}"/>
              </a:ext>
            </a:extLst>
          </p:cNvPr>
          <p:cNvSpPr txBox="1">
            <a:spLocks/>
          </p:cNvSpPr>
          <p:nvPr/>
        </p:nvSpPr>
        <p:spPr>
          <a:xfrm>
            <a:off x="838200" y="35768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a:solidFill>
                  <a:schemeClr val="bg1"/>
                </a:solidFill>
                <a:latin typeface="Abadi Extra Light" panose="020B0204020104020204" pitchFamily="34" charset="0"/>
              </a:rPr>
              <a:t>Produktionstekniker</a:t>
            </a:r>
          </a:p>
        </p:txBody>
      </p:sp>
      <p:graphicFrame>
        <p:nvGraphicFramePr>
          <p:cNvPr id="2" name="Diagram 1">
            <a:extLst>
              <a:ext uri="{FF2B5EF4-FFF2-40B4-BE49-F238E27FC236}">
                <a16:creationId xmlns:a16="http://schemas.microsoft.com/office/drawing/2014/main" id="{3C799238-8EBC-B5DF-5022-3A1A6681842B}"/>
              </a:ext>
            </a:extLst>
          </p:cNvPr>
          <p:cNvGraphicFramePr>
            <a:graphicFrameLocks/>
          </p:cNvGraphicFramePr>
          <p:nvPr>
            <p:extLst>
              <p:ext uri="{D42A27DB-BD31-4B8C-83A1-F6EECF244321}">
                <p14:modId xmlns:p14="http://schemas.microsoft.com/office/powerpoint/2010/main" val="629769784"/>
              </p:ext>
            </p:extLst>
          </p:nvPr>
        </p:nvGraphicFramePr>
        <p:xfrm>
          <a:off x="838200" y="2057399"/>
          <a:ext cx="10515600" cy="35556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7980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24D614D-64E7-1762-43EA-13064D710B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18286" y="6040676"/>
            <a:ext cx="3512456" cy="487226"/>
          </a:xfrm>
          <a:prstGeom prst="rect">
            <a:avLst/>
          </a:prstGeom>
          <a:noFill/>
          <a:ln>
            <a:noFill/>
          </a:ln>
        </p:spPr>
      </p:pic>
      <p:sp>
        <p:nvSpPr>
          <p:cNvPr id="11" name="Rektangel 10">
            <a:extLst>
              <a:ext uri="{FF2B5EF4-FFF2-40B4-BE49-F238E27FC236}">
                <a16:creationId xmlns:a16="http://schemas.microsoft.com/office/drawing/2014/main" id="{95528128-A56A-2DB3-01D4-91D3A2851335}"/>
              </a:ext>
            </a:extLst>
          </p:cNvPr>
          <p:cNvSpPr/>
          <p:nvPr/>
        </p:nvSpPr>
        <p:spPr>
          <a:xfrm>
            <a:off x="0" y="572945"/>
            <a:ext cx="12191999" cy="895039"/>
          </a:xfrm>
          <a:prstGeom prst="rect">
            <a:avLst/>
          </a:prstGeom>
          <a:solidFill>
            <a:schemeClr val="accent6">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descr="En bild som visar grönsaker&#10;&#10;Automatiskt genererad beskrivning">
            <a:extLst>
              <a:ext uri="{FF2B5EF4-FFF2-40B4-BE49-F238E27FC236}">
                <a16:creationId xmlns:a16="http://schemas.microsoft.com/office/drawing/2014/main" id="{2DCBFD6D-0500-15E6-D338-19502E2423DE}"/>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21875" r="21875" b="15737"/>
          <a:stretch/>
        </p:blipFill>
        <p:spPr>
          <a:xfrm>
            <a:off x="10605179" y="330098"/>
            <a:ext cx="1325563" cy="1325563"/>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3" name="Rubrik 1">
            <a:extLst>
              <a:ext uri="{FF2B5EF4-FFF2-40B4-BE49-F238E27FC236}">
                <a16:creationId xmlns:a16="http://schemas.microsoft.com/office/drawing/2014/main" id="{795FB6ED-6258-B189-8556-0F37FDBD38E0}"/>
              </a:ext>
            </a:extLst>
          </p:cNvPr>
          <p:cNvSpPr txBox="1">
            <a:spLocks/>
          </p:cNvSpPr>
          <p:nvPr/>
        </p:nvSpPr>
        <p:spPr>
          <a:xfrm>
            <a:off x="838200" y="35768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a:solidFill>
                  <a:schemeClr val="bg1"/>
                </a:solidFill>
                <a:latin typeface="Abadi Extra Light" panose="020B0204020104020204" pitchFamily="34" charset="0"/>
              </a:rPr>
              <a:t>Service</a:t>
            </a:r>
          </a:p>
        </p:txBody>
      </p:sp>
      <p:graphicFrame>
        <p:nvGraphicFramePr>
          <p:cNvPr id="3" name="Diagram 2">
            <a:extLst>
              <a:ext uri="{FF2B5EF4-FFF2-40B4-BE49-F238E27FC236}">
                <a16:creationId xmlns:a16="http://schemas.microsoft.com/office/drawing/2014/main" id="{57286C2F-7DB4-9CB8-1C85-CD0D5CC53BB8}"/>
              </a:ext>
            </a:extLst>
          </p:cNvPr>
          <p:cNvGraphicFramePr>
            <a:graphicFrameLocks/>
          </p:cNvGraphicFramePr>
          <p:nvPr>
            <p:extLst>
              <p:ext uri="{D42A27DB-BD31-4B8C-83A1-F6EECF244321}">
                <p14:modId xmlns:p14="http://schemas.microsoft.com/office/powerpoint/2010/main" val="1650856995"/>
              </p:ext>
            </p:extLst>
          </p:nvPr>
        </p:nvGraphicFramePr>
        <p:xfrm>
          <a:off x="838200" y="1962149"/>
          <a:ext cx="10515599" cy="38632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4711747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993</TotalTime>
  <Words>366</Words>
  <Application>Microsoft Office PowerPoint</Application>
  <PresentationFormat>Bredbild</PresentationFormat>
  <Paragraphs>94</Paragraphs>
  <Slides>14</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14</vt:i4>
      </vt:variant>
    </vt:vector>
  </HeadingPairs>
  <TitlesOfParts>
    <vt:vector size="20" baseType="lpstr">
      <vt:lpstr>Abadi Extra Light</vt:lpstr>
      <vt:lpstr>Arial</vt:lpstr>
      <vt:lpstr>Calibri</vt:lpstr>
      <vt:lpstr>Calibri Light</vt:lpstr>
      <vt:lpstr>Wingdings</vt:lpstr>
      <vt:lpstr>Office-tema</vt:lpstr>
      <vt:lpstr>PowerPoint-presentation</vt:lpstr>
      <vt:lpstr> Bakgrund</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ola albrektsson</dc:creator>
  <cp:lastModifiedBy>ola albrektsson</cp:lastModifiedBy>
  <cp:revision>21</cp:revision>
  <dcterms:created xsi:type="dcterms:W3CDTF">2023-01-20T12:37:34Z</dcterms:created>
  <dcterms:modified xsi:type="dcterms:W3CDTF">2023-10-18T10:57:13Z</dcterms:modified>
</cp:coreProperties>
</file>