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9" r:id="rId5"/>
    <p:sldId id="271" r:id="rId6"/>
    <p:sldId id="272" r:id="rId7"/>
    <p:sldId id="270" r:id="rId8"/>
    <p:sldId id="263" r:id="rId9"/>
    <p:sldId id="261" r:id="rId10"/>
    <p:sldId id="265" r:id="rId11"/>
    <p:sldId id="259" r:id="rId12"/>
    <p:sldId id="268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DDBC5-DA7C-487D-952A-3B5637FDA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1432" y="1381977"/>
            <a:ext cx="8825658" cy="2845893"/>
          </a:xfrm>
        </p:spPr>
        <p:txBody>
          <a:bodyPr/>
          <a:lstStyle/>
          <a:p>
            <a:pPr algn="ctr"/>
            <a:r>
              <a:rPr lang="sv-SE" dirty="0"/>
              <a:t>Hur vässar vi livsmedelskedjans främjandesystem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910A8-F705-4422-BE18-984D693CD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075853"/>
            <a:ext cx="8825658" cy="94239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Sara Johansson</a:t>
            </a:r>
          </a:p>
          <a:p>
            <a:r>
              <a:rPr lang="en-GB" cap="none" dirty="0"/>
              <a:t>Jönköping University</a:t>
            </a:r>
            <a:r>
              <a:rPr lang="en-GB" dirty="0"/>
              <a:t>	</a:t>
            </a:r>
          </a:p>
          <a:p>
            <a:r>
              <a:rPr lang="en-GB" cap="none" dirty="0"/>
              <a:t>Sara.Johansson@ju.se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8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E4B46-85EF-48A7-909D-AF203385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32" y="1800567"/>
            <a:ext cx="4351023" cy="2283824"/>
          </a:xfrm>
        </p:spPr>
        <p:txBody>
          <a:bodyPr/>
          <a:lstStyle/>
          <a:p>
            <a:r>
              <a:rPr lang="en-GB" dirty="0"/>
              <a:t>LUCKOR I FRÄMJANDE-SYSTEMET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40DD6-8868-4DAC-910D-C0B6D18C1AB7}"/>
              </a:ext>
            </a:extLst>
          </p:cNvPr>
          <p:cNvSpPr txBox="1"/>
          <p:nvPr/>
        </p:nvSpPr>
        <p:spPr>
          <a:xfrm>
            <a:off x="6524038" y="1141901"/>
            <a:ext cx="45130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2"/>
                </a:solidFill>
                <a:latin typeface="Abadi" panose="020B0604020104020204" pitchFamily="34" charset="0"/>
              </a:rPr>
              <a:t>Stora regionala variationer när det kommer till integration och delaktighet i det generella innovationssystemet.</a:t>
            </a:r>
          </a:p>
          <a:p>
            <a:endParaRPr lang="sv-SE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2"/>
                </a:solidFill>
                <a:latin typeface="Abadi" panose="020B0604020104020204" pitchFamily="34" charset="0"/>
              </a:rPr>
              <a:t>Innovationssystemet är inte särskilt tillgängligt för företag i livsmedelskedjan</a:t>
            </a:r>
          </a:p>
          <a:p>
            <a:endParaRPr lang="sv-SE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2"/>
                </a:solidFill>
                <a:latin typeface="Abadi" panose="020B0604020104020204" pitchFamily="34" charset="0"/>
              </a:rPr>
              <a:t>Saknas regional samordning mellan olika aktörer – gör det svårt att lotsa företag i systemet.</a:t>
            </a:r>
          </a:p>
          <a:p>
            <a:endParaRPr lang="sv-SE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2"/>
                </a:solidFill>
                <a:latin typeface="Abadi" panose="020B0604020104020204" pitchFamily="34" charset="0"/>
              </a:rPr>
              <a:t>Saknas verktyg för att hjälpa företag att skala upp – lyfta till nationell/internationell nivå</a:t>
            </a:r>
          </a:p>
          <a:p>
            <a:endParaRPr lang="sv-SE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2"/>
                </a:solidFill>
                <a:latin typeface="Abadi" panose="020B0604020104020204" pitchFamily="34" charset="0"/>
              </a:rPr>
              <a:t>Främjandesystemet behöver bli mer </a:t>
            </a:r>
            <a:r>
              <a:rPr lang="sv-SE" dirty="0" err="1">
                <a:solidFill>
                  <a:schemeClr val="tx2"/>
                </a:solidFill>
                <a:latin typeface="Abadi" panose="020B0604020104020204" pitchFamily="34" charset="0"/>
              </a:rPr>
              <a:t>agilt</a:t>
            </a:r>
            <a:r>
              <a:rPr lang="sv-SE" dirty="0">
                <a:solidFill>
                  <a:schemeClr val="tx2"/>
                </a:solidFill>
                <a:latin typeface="Abadi" panose="020B0604020104020204" pitchFamily="34" charset="0"/>
              </a:rPr>
              <a:t> och mer integrerat.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6B5D-A934-40A7-96F0-6A9442347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98" y="1940226"/>
            <a:ext cx="4351023" cy="2283824"/>
          </a:xfrm>
        </p:spPr>
        <p:txBody>
          <a:bodyPr/>
          <a:lstStyle/>
          <a:p>
            <a:r>
              <a:rPr lang="sv-SE" dirty="0"/>
              <a:t>Organisation, finansiering &amp; arbetssätt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D885D-C9C3-43C2-9655-B39782EBC4E0}"/>
              </a:ext>
            </a:extLst>
          </p:cNvPr>
          <p:cNvSpPr txBox="1"/>
          <p:nvPr/>
        </p:nvSpPr>
        <p:spPr>
          <a:xfrm>
            <a:off x="6902245" y="1120878"/>
            <a:ext cx="4095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v-SE" sz="2000" dirty="0">
                <a:solidFill>
                  <a:schemeClr val="tx2"/>
                </a:solidFill>
                <a:latin typeface="Abadi" panose="020B0604020104020204" pitchFamily="34" charset="0"/>
              </a:rPr>
              <a:t>Science Parks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v-SE" sz="2000" dirty="0">
                <a:solidFill>
                  <a:schemeClr val="tx2"/>
                </a:solidFill>
                <a:latin typeface="Abadi" panose="020B0604020104020204" pitchFamily="34" charset="0"/>
              </a:rPr>
              <a:t>Medlemsägda branschföreningar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v-SE" sz="2000" dirty="0">
                <a:solidFill>
                  <a:schemeClr val="tx2"/>
                </a:solidFill>
                <a:latin typeface="Abadi" panose="020B0604020104020204" pitchFamily="34" charset="0"/>
              </a:rPr>
              <a:t>Utvecklings- rådgivningsbolag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7EF5A-D10B-48CD-B526-62C2E1953E41}"/>
              </a:ext>
            </a:extLst>
          </p:cNvPr>
          <p:cNvSpPr txBox="1"/>
          <p:nvPr/>
        </p:nvSpPr>
        <p:spPr>
          <a:xfrm>
            <a:off x="6902245" y="2420306"/>
            <a:ext cx="43510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v-SE" sz="2000" dirty="0">
                <a:solidFill>
                  <a:schemeClr val="tx2"/>
                </a:solidFill>
                <a:latin typeface="Abadi" panose="020B0604020104020204" pitchFamily="34" charset="0"/>
              </a:rPr>
              <a:t>Lite basfinansiering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v-SE" sz="2000" dirty="0">
                <a:solidFill>
                  <a:schemeClr val="tx2"/>
                </a:solidFill>
                <a:latin typeface="Abadi" panose="020B0604020104020204" pitchFamily="34" charset="0"/>
              </a:rPr>
              <a:t>Basfinansiering används i stor utsträckning för att växla upp projektmedel</a:t>
            </a:r>
          </a:p>
          <a:p>
            <a:pPr>
              <a:buClr>
                <a:schemeClr val="accent1"/>
              </a:buClr>
            </a:pPr>
            <a:endParaRPr lang="sv-SE" sz="2000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F152F-BE8E-435E-A470-3BB21A7557F4}"/>
              </a:ext>
            </a:extLst>
          </p:cNvPr>
          <p:cNvSpPr txBox="1"/>
          <p:nvPr/>
        </p:nvSpPr>
        <p:spPr>
          <a:xfrm>
            <a:off x="6902245" y="4058135"/>
            <a:ext cx="49551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v-SE" sz="2000" dirty="0">
                <a:solidFill>
                  <a:schemeClr val="tx2"/>
                </a:solidFill>
                <a:latin typeface="Abadi" panose="020B0604020104020204" pitchFamily="34" charset="0"/>
              </a:rPr>
              <a:t>I livsmedelsorienterade regioner finns ett större inslag av basfinansiering.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v-SE" sz="2000" dirty="0">
                <a:solidFill>
                  <a:schemeClr val="tx2"/>
                </a:solidFill>
                <a:latin typeface="Abadi" panose="020B0604020104020204" pitchFamily="34" charset="0"/>
              </a:rPr>
              <a:t>Större inslag av basfinansiering möjlig-gör ett mer behovsstyrt arbetssätt.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v-SE" sz="2000" dirty="0">
                <a:solidFill>
                  <a:schemeClr val="tx2"/>
                </a:solidFill>
                <a:latin typeface="Abadi" panose="020B0604020104020204" pitchFamily="34" charset="0"/>
              </a:rPr>
              <a:t>Projektfinansiering och stadstödsregler gör det svårare att arbeta </a:t>
            </a:r>
            <a:r>
              <a:rPr lang="sv-SE" sz="2000" dirty="0" err="1">
                <a:solidFill>
                  <a:schemeClr val="tx2"/>
                </a:solidFill>
                <a:latin typeface="Abadi" panose="020B0604020104020204" pitchFamily="34" charset="0"/>
              </a:rPr>
              <a:t>agilt</a:t>
            </a:r>
            <a:r>
              <a:rPr lang="sv-SE" sz="2000" dirty="0">
                <a:solidFill>
                  <a:schemeClr val="tx2"/>
                </a:solidFill>
                <a:latin typeface="Abadi" panose="020B0604020104020204" pitchFamily="34" charset="0"/>
              </a:rPr>
              <a:t>.</a:t>
            </a:r>
          </a:p>
          <a:p>
            <a:pPr>
              <a:buClr>
                <a:schemeClr val="accent1"/>
              </a:buClr>
            </a:pPr>
            <a:endParaRPr lang="sv-SE" sz="2000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>
              <a:buClr>
                <a:schemeClr val="accent1"/>
              </a:buClr>
            </a:pPr>
            <a:endParaRPr lang="sv-SE" sz="2000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56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43E9-FEFB-4FBA-8878-F07D9E1C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Sammanfattande reflektioner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26D39-18DD-467F-8C5C-5A2AC489D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027" y="2706136"/>
            <a:ext cx="5674753" cy="3416300"/>
          </a:xfrm>
        </p:spPr>
        <p:txBody>
          <a:bodyPr>
            <a:normAutofit fontScale="92500" lnSpcReduction="10000"/>
          </a:bodyPr>
          <a:lstStyle/>
          <a:p>
            <a:r>
              <a:rPr lang="sv-SE" dirty="0">
                <a:solidFill>
                  <a:schemeClr val="tx2"/>
                </a:solidFill>
                <a:latin typeface="Abadi" panose="020B0604020104020204" pitchFamily="34" charset="0"/>
              </a:rPr>
              <a:t>Viss tro på att det är stödsystemet som gör skillnaden</a:t>
            </a:r>
          </a:p>
          <a:p>
            <a:r>
              <a:rPr lang="sv-SE" dirty="0">
                <a:solidFill>
                  <a:schemeClr val="tx2"/>
                </a:solidFill>
                <a:latin typeface="Abadi" panose="020B0604020104020204" pitchFamily="34" charset="0"/>
              </a:rPr>
              <a:t>Om främjandesystemet ska göra skillnad handlar det om att bättre möta företagen utifrån företagens specifika kontext.</a:t>
            </a:r>
          </a:p>
          <a:p>
            <a:r>
              <a:rPr lang="sv-SE" dirty="0">
                <a:solidFill>
                  <a:schemeClr val="tx2"/>
                </a:solidFill>
                <a:latin typeface="Abadi" panose="020B0604020104020204" pitchFamily="34" charset="0"/>
              </a:rPr>
              <a:t>Främjandesystemet måste ta </a:t>
            </a:r>
            <a:r>
              <a:rPr lang="sv-SE" dirty="0" err="1">
                <a:solidFill>
                  <a:schemeClr val="tx2"/>
                </a:solidFill>
                <a:latin typeface="Abadi" panose="020B0604020104020204" pitchFamily="34" charset="0"/>
              </a:rPr>
              <a:t>lead</a:t>
            </a:r>
            <a:r>
              <a:rPr lang="sv-SE" dirty="0">
                <a:solidFill>
                  <a:schemeClr val="tx2"/>
                </a:solidFill>
                <a:latin typeface="Abadi" panose="020B0604020104020204" pitchFamily="34" charset="0"/>
              </a:rPr>
              <a:t> i att brygga forskning och näringsliv </a:t>
            </a:r>
          </a:p>
          <a:p>
            <a:r>
              <a:rPr lang="sv-SE" dirty="0">
                <a:solidFill>
                  <a:schemeClr val="tx2"/>
                </a:solidFill>
                <a:latin typeface="Abadi" panose="020B0604020104020204" pitchFamily="34" charset="0"/>
              </a:rPr>
              <a:t>Regioner med svag livsmedelsorientering har större behov av ett innovationssystem där det finns en nationell samordning</a:t>
            </a:r>
          </a:p>
          <a:p>
            <a:r>
              <a:rPr lang="sv-SE" dirty="0">
                <a:solidFill>
                  <a:schemeClr val="tx2"/>
                </a:solidFill>
                <a:latin typeface="Abadi" panose="020B0604020104020204" pitchFamily="34" charset="0"/>
              </a:rPr>
              <a:t>Främjandesystemet måste aktivt arbeta med att förändra </a:t>
            </a:r>
            <a:r>
              <a:rPr lang="sv-SE" dirty="0" err="1">
                <a:solidFill>
                  <a:schemeClr val="tx2"/>
                </a:solidFill>
                <a:latin typeface="Abadi" panose="020B0604020104020204" pitchFamily="34" charset="0"/>
              </a:rPr>
              <a:t>mindset</a:t>
            </a:r>
            <a:endParaRPr lang="sv-SE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E0C18C3-108F-4DA6-B5C3-AE40496D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374" y="2869822"/>
            <a:ext cx="4500715" cy="30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8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:a16="http://schemas.microsoft.com/office/drawing/2014/main" id="{B2F7123F-BDDB-4B3D-A49C-0DB5CA443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50FFB-C067-4308-93D4-6E8C57E04C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t="15054" r="4934" b="-1"/>
          <a:stretch/>
        </p:blipFill>
        <p:spPr>
          <a:xfrm>
            <a:off x="474133" y="475488"/>
            <a:ext cx="11243734" cy="5909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57FBF7-653F-425E-B079-4830DEF7C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827245" cy="2677648"/>
          </a:xfrm>
        </p:spPr>
        <p:txBody>
          <a:bodyPr>
            <a:normAutofit/>
          </a:bodyPr>
          <a:lstStyle/>
          <a:p>
            <a:r>
              <a:rPr lang="sv-SE"/>
              <a:t>Framtiden kommer av sig självt - framstegen måste vi ordna själva…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DD592B83-3798-4537-9299-ECA40D759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DA82A80-E6FF-4DFB-979C-210DD5539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b="1">
              <a:solidFill>
                <a:schemeClr val="accent1"/>
              </a:solidFill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6706D8A-B9DC-4D79-81FD-B9719261D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6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A873-7AC5-4A54-A3F4-240434EDB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INTERVJUUNDERSÖKNING I SYFTE ATT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16109-5308-4FBC-9A45-2AC8C836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chemeClr val="tx2"/>
                </a:solidFill>
                <a:latin typeface="Abadi" panose="020B0604020104020204" pitchFamily="34" charset="0"/>
              </a:rPr>
              <a:t>Utifrån företagsutvecklarnas perspektiv identifiera</a:t>
            </a:r>
          </a:p>
          <a:p>
            <a:pPr lvl="1"/>
            <a:r>
              <a:rPr lang="sv-SE" sz="1800" dirty="0">
                <a:solidFill>
                  <a:schemeClr val="tx2"/>
                </a:solidFill>
                <a:latin typeface="Abadi" panose="020B0604020104020204" pitchFamily="34" charset="0"/>
              </a:rPr>
              <a:t>Hinder för företagens utveckling</a:t>
            </a:r>
          </a:p>
          <a:p>
            <a:pPr lvl="1"/>
            <a:r>
              <a:rPr lang="sv-SE" sz="1800" dirty="0">
                <a:solidFill>
                  <a:schemeClr val="tx2"/>
                </a:solidFill>
                <a:latin typeface="Abadi" panose="020B0604020104020204" pitchFamily="34" charset="0"/>
              </a:rPr>
              <a:t>Företagens behov av stöd för innovation och tillväxt</a:t>
            </a:r>
          </a:p>
          <a:p>
            <a:pPr lvl="1"/>
            <a:r>
              <a:rPr lang="sv-SE" sz="1800" dirty="0">
                <a:solidFill>
                  <a:schemeClr val="tx2"/>
                </a:solidFill>
                <a:latin typeface="Abadi" panose="020B0604020104020204" pitchFamily="34" charset="0"/>
              </a:rPr>
              <a:t>Främjandesystemets utmaningar</a:t>
            </a:r>
          </a:p>
          <a:p>
            <a:pPr lvl="1"/>
            <a:r>
              <a:rPr lang="sv-SE" sz="1800" dirty="0">
                <a:solidFill>
                  <a:schemeClr val="tx2"/>
                </a:solidFill>
                <a:latin typeface="Abadi" panose="020B0604020104020204" pitchFamily="34" charset="0"/>
              </a:rPr>
              <a:t>Regionala variationer</a:t>
            </a:r>
          </a:p>
          <a:p>
            <a:pPr lvl="1"/>
            <a:r>
              <a:rPr lang="sv-SE" sz="1800" dirty="0">
                <a:solidFill>
                  <a:schemeClr val="tx2"/>
                </a:solidFill>
                <a:latin typeface="Abadi" panose="020B0604020104020204" pitchFamily="34" charset="0"/>
              </a:rPr>
              <a:t>Styrkor och svagheter i främjandesystemet</a:t>
            </a:r>
          </a:p>
          <a:p>
            <a:pPr lvl="1"/>
            <a:endParaRPr lang="en-GB" sz="1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0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89BE-9498-4C68-B4F3-19D5A73D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Företagens utmaningar och hinder för innovation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9B1631-85E9-42D6-B5C5-3759E6B3B4BD}"/>
              </a:ext>
            </a:extLst>
          </p:cNvPr>
          <p:cNvSpPr/>
          <p:nvPr/>
        </p:nvSpPr>
        <p:spPr>
          <a:xfrm>
            <a:off x="3066510" y="2421295"/>
            <a:ext cx="2905234" cy="18691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solidFill>
                  <a:schemeClr val="tx1"/>
                </a:solidFill>
              </a:rPr>
              <a:t>1. TID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2429046-B11F-484D-9A89-F016331BFA21}"/>
              </a:ext>
            </a:extLst>
          </p:cNvPr>
          <p:cNvSpPr/>
          <p:nvPr/>
        </p:nvSpPr>
        <p:spPr>
          <a:xfrm>
            <a:off x="579749" y="4633562"/>
            <a:ext cx="3691508" cy="1963179"/>
          </a:xfrm>
          <a:prstGeom prst="wedgeEllipseCallout">
            <a:avLst>
              <a:gd name="adj1" fmla="val 51561"/>
              <a:gd name="adj2" fmla="val -4174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  <a:p>
            <a:pPr algn="ctr"/>
            <a:r>
              <a:rPr lang="sv-SE" sz="1600" dirty="0"/>
              <a:t>“I framgångsrika team finns ofta någon som är lite mer visionär och arbetar mot mer långsiktiga målsättningar.”</a:t>
            </a:r>
          </a:p>
          <a:p>
            <a:pPr algn="ctr"/>
            <a:endParaRPr lang="sv-SE" dirty="0"/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EF27421A-4223-4BB6-BE64-4A7ABF1B1068}"/>
              </a:ext>
            </a:extLst>
          </p:cNvPr>
          <p:cNvSpPr/>
          <p:nvPr/>
        </p:nvSpPr>
        <p:spPr>
          <a:xfrm>
            <a:off x="7128588" y="2827175"/>
            <a:ext cx="4637314" cy="2720695"/>
          </a:xfrm>
          <a:prstGeom prst="wedgeEllipseCallout">
            <a:avLst>
              <a:gd name="adj1" fmla="val -60796"/>
              <a:gd name="adj2" fmla="val -1594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“I företag som startas utifrån en affärsidé avsätts tid för utvecklingsarbete på ett helt annat sätt än i företag som startas utifrån en produktionsresurs.”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98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89BE-9498-4C68-B4F3-19D5A73D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Företagens utmaningar och hinder för innovation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FA01F1-7471-4F64-93FE-239434DA74AF}"/>
              </a:ext>
            </a:extLst>
          </p:cNvPr>
          <p:cNvSpPr/>
          <p:nvPr/>
        </p:nvSpPr>
        <p:spPr>
          <a:xfrm>
            <a:off x="4571999" y="3079102"/>
            <a:ext cx="2901821" cy="2109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solidFill>
                  <a:schemeClr val="tx1"/>
                </a:solidFill>
              </a:rPr>
              <a:t>2. MINDSET</a:t>
            </a:r>
            <a:endParaRPr lang="sv-SE" sz="2400" b="1" dirty="0">
              <a:solidFill>
                <a:schemeClr val="tx1"/>
              </a:solidFill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5C709C9-9925-419C-8E3D-6D344F7D8A18}"/>
              </a:ext>
            </a:extLst>
          </p:cNvPr>
          <p:cNvSpPr/>
          <p:nvPr/>
        </p:nvSpPr>
        <p:spPr>
          <a:xfrm>
            <a:off x="8558797" y="4670248"/>
            <a:ext cx="2715138" cy="1721509"/>
          </a:xfrm>
          <a:prstGeom prst="wedgeEllipseCallout">
            <a:avLst>
              <a:gd name="adj1" fmla="val -71321"/>
              <a:gd name="adj2" fmla="val -2040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“Traditionell bransch där det finns en viss missunnsamhet.”</a:t>
            </a:r>
            <a:endParaRPr lang="sv-SE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06391D01-856C-46CF-89C3-FCA7E937B8B4}"/>
              </a:ext>
            </a:extLst>
          </p:cNvPr>
          <p:cNvSpPr/>
          <p:nvPr/>
        </p:nvSpPr>
        <p:spPr>
          <a:xfrm>
            <a:off x="7884139" y="2689825"/>
            <a:ext cx="3557865" cy="1478347"/>
          </a:xfrm>
          <a:prstGeom prst="wedgeEllipseCallout">
            <a:avLst>
              <a:gd name="adj1" fmla="val -57340"/>
              <a:gd name="adj2" fmla="val 2834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“Livsmedelsproduktion betraktas i viss mån som en kollektiv nyttighet..”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5365AA5C-445F-47F7-8FAB-D0EF45F76B49}"/>
              </a:ext>
            </a:extLst>
          </p:cNvPr>
          <p:cNvSpPr/>
          <p:nvPr/>
        </p:nvSpPr>
        <p:spPr>
          <a:xfrm>
            <a:off x="1049264" y="2556633"/>
            <a:ext cx="2975360" cy="1744733"/>
          </a:xfrm>
          <a:prstGeom prst="wedgeEllipseCallout">
            <a:avLst>
              <a:gd name="adj1" fmla="val 64168"/>
              <a:gd name="adj2" fmla="val 2066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“Saknar självförtroende - Ser inte sig själva som innovatörer.”</a:t>
            </a:r>
            <a:endParaRPr lang="sv-SE" dirty="0"/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AC3A3F1A-D322-4AF0-9BA1-38FCE8ECE8C2}"/>
              </a:ext>
            </a:extLst>
          </p:cNvPr>
          <p:cNvSpPr/>
          <p:nvPr/>
        </p:nvSpPr>
        <p:spPr>
          <a:xfrm>
            <a:off x="316223" y="4584955"/>
            <a:ext cx="3713287" cy="1793083"/>
          </a:xfrm>
          <a:prstGeom prst="wedgeEllipseCallout">
            <a:avLst>
              <a:gd name="adj1" fmla="val 49000"/>
              <a:gd name="adj2" fmla="val -408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“Hantverk är ju fint, men ordet i sig bidrar ju inte till bilden av en modern, progressiv sektor”</a:t>
            </a:r>
          </a:p>
        </p:txBody>
      </p:sp>
    </p:spTree>
    <p:extLst>
      <p:ext uri="{BB962C8B-B14F-4D97-AF65-F5344CB8AC3E}">
        <p14:creationId xmlns:p14="http://schemas.microsoft.com/office/powerpoint/2010/main" val="107656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89BE-9498-4C68-B4F3-19D5A73D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Företagens utmaningar och hinder för innovation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30429F-F1B3-4033-ABA6-207445ABE461}"/>
              </a:ext>
            </a:extLst>
          </p:cNvPr>
          <p:cNvSpPr/>
          <p:nvPr/>
        </p:nvSpPr>
        <p:spPr>
          <a:xfrm>
            <a:off x="4420707" y="3119703"/>
            <a:ext cx="3034452" cy="196317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</a:rPr>
              <a:t>3. FÖRETAGS-STRUKTUREN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06391D01-856C-46CF-89C3-FCA7E937B8B4}"/>
              </a:ext>
            </a:extLst>
          </p:cNvPr>
          <p:cNvSpPr/>
          <p:nvPr/>
        </p:nvSpPr>
        <p:spPr>
          <a:xfrm>
            <a:off x="1102310" y="4800565"/>
            <a:ext cx="2674373" cy="1478347"/>
          </a:xfrm>
          <a:prstGeom prst="wedgeEllipseCallout">
            <a:avLst>
              <a:gd name="adj1" fmla="val 63977"/>
              <a:gd name="adj2" fmla="val -30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“Företag som saknar tillväxtambitioner saknar också </a:t>
            </a:r>
            <a:r>
              <a:rPr lang="sv-SE" sz="1600" dirty="0" err="1"/>
              <a:t>nytänk</a:t>
            </a:r>
            <a:r>
              <a:rPr lang="sv-SE" sz="1600" dirty="0"/>
              <a:t>”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4CABC237-DA62-467E-921D-2D653A6AA9F1}"/>
              </a:ext>
            </a:extLst>
          </p:cNvPr>
          <p:cNvSpPr/>
          <p:nvPr/>
        </p:nvSpPr>
        <p:spPr>
          <a:xfrm>
            <a:off x="8228494" y="2452752"/>
            <a:ext cx="3136490" cy="1952495"/>
          </a:xfrm>
          <a:prstGeom prst="wedgeEllipseCallout">
            <a:avLst>
              <a:gd name="adj1" fmla="val -67241"/>
              <a:gd name="adj2" fmla="val 1452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“Storbolagens dominans  lägger en våt filt över resten av branschen.”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1A7B65F9-D936-497F-A1EE-17B39CF3E489}"/>
              </a:ext>
            </a:extLst>
          </p:cNvPr>
          <p:cNvSpPr/>
          <p:nvPr/>
        </p:nvSpPr>
        <p:spPr>
          <a:xfrm>
            <a:off x="7769039" y="4729014"/>
            <a:ext cx="3343720" cy="1553497"/>
          </a:xfrm>
          <a:prstGeom prst="wedgeEllipseCallout">
            <a:avLst>
              <a:gd name="adj1" fmla="val -58148"/>
              <a:gd name="adj2" fmla="val -269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“Familjeföretag kan nog vara lite mer traditionsbundna..”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A8575135-C522-4C4B-B98B-316EE5ED95F6}"/>
              </a:ext>
            </a:extLst>
          </p:cNvPr>
          <p:cNvSpPr/>
          <p:nvPr/>
        </p:nvSpPr>
        <p:spPr>
          <a:xfrm>
            <a:off x="595116" y="2403547"/>
            <a:ext cx="2943742" cy="1627277"/>
          </a:xfrm>
          <a:prstGeom prst="wedgeEllipseCallout">
            <a:avLst>
              <a:gd name="adj1" fmla="val 53836"/>
              <a:gd name="adj2" fmla="val 3667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  <a:p>
            <a:pPr algn="ctr"/>
            <a:r>
              <a:rPr lang="sv-SE" sz="1600" dirty="0"/>
              <a:t>“Många livsstilsföretag som saknar tillväxtambitioner.”</a:t>
            </a:r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93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89BE-9498-4C68-B4F3-19D5A73D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Företagens utmaningar och hinder för innovation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30429F-F1B3-4033-ABA6-207445ABE461}"/>
              </a:ext>
            </a:extLst>
          </p:cNvPr>
          <p:cNvSpPr/>
          <p:nvPr/>
        </p:nvSpPr>
        <p:spPr>
          <a:xfrm>
            <a:off x="4654170" y="2920481"/>
            <a:ext cx="2819650" cy="196545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</a:rPr>
              <a:t>4. KOMPETENS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E2087ECA-F9C7-4911-A00F-5583CACEAF06}"/>
              </a:ext>
            </a:extLst>
          </p:cNvPr>
          <p:cNvSpPr/>
          <p:nvPr/>
        </p:nvSpPr>
        <p:spPr>
          <a:xfrm>
            <a:off x="8031198" y="2531206"/>
            <a:ext cx="3329666" cy="1900835"/>
          </a:xfrm>
          <a:prstGeom prst="wedgeEllipseCallout">
            <a:avLst>
              <a:gd name="adj1" fmla="val -54680"/>
              <a:gd name="adj2" fmla="val -15933"/>
            </a:avLst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“Enormt gap mellan akademi och näringsliv, i synnerhet när det kommer till SME.”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4CABC237-DA62-467E-921D-2D653A6AA9F1}"/>
              </a:ext>
            </a:extLst>
          </p:cNvPr>
          <p:cNvSpPr/>
          <p:nvPr/>
        </p:nvSpPr>
        <p:spPr>
          <a:xfrm>
            <a:off x="604436" y="2531206"/>
            <a:ext cx="3136490" cy="1478347"/>
          </a:xfrm>
          <a:prstGeom prst="wedgeEllipseCallout">
            <a:avLst>
              <a:gd name="adj1" fmla="val 59488"/>
              <a:gd name="adj2" fmla="val 569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“Företagen saknar överblick över den egna verksamheten.”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0431997-23D7-45E6-8976-F43E414113E7}"/>
              </a:ext>
            </a:extLst>
          </p:cNvPr>
          <p:cNvSpPr/>
          <p:nvPr/>
        </p:nvSpPr>
        <p:spPr>
          <a:xfrm>
            <a:off x="516497" y="4382081"/>
            <a:ext cx="3312367" cy="1965453"/>
          </a:xfrm>
          <a:prstGeom prst="wedgeEllipseCallout">
            <a:avLst>
              <a:gd name="adj1" fmla="val 60675"/>
              <a:gd name="adj2" fmla="val -29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“Som företagare måste man ha självinsikt och inse när man själv saknar rätt kompetens.”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0698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89BE-9498-4C68-B4F3-19D5A73D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Företagens utmaningar och hinder för innovation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0640F1-FA4C-4480-9D9D-71E51B91EB08}"/>
              </a:ext>
            </a:extLst>
          </p:cNvPr>
          <p:cNvSpPr/>
          <p:nvPr/>
        </p:nvSpPr>
        <p:spPr>
          <a:xfrm>
            <a:off x="2135204" y="2514375"/>
            <a:ext cx="3043087" cy="18292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</a:rPr>
              <a:t>5. KAPITAL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362F60EB-939A-40C0-BF92-845D4979C2F1}"/>
              </a:ext>
            </a:extLst>
          </p:cNvPr>
          <p:cNvSpPr/>
          <p:nvPr/>
        </p:nvSpPr>
        <p:spPr>
          <a:xfrm>
            <a:off x="306708" y="5000237"/>
            <a:ext cx="3043087" cy="1261577"/>
          </a:xfrm>
          <a:prstGeom prst="wedgeEllipseCallout">
            <a:avLst>
              <a:gd name="adj1" fmla="val 50915"/>
              <a:gd name="adj2" fmla="val -88378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“Det saknas helt riskkapital i denna sektor”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6F9C5976-E649-48BD-BA8B-4631CDFF2D7A}"/>
              </a:ext>
            </a:extLst>
          </p:cNvPr>
          <p:cNvSpPr/>
          <p:nvPr/>
        </p:nvSpPr>
        <p:spPr>
          <a:xfrm>
            <a:off x="7013710" y="2368554"/>
            <a:ext cx="2557391" cy="1553497"/>
          </a:xfrm>
          <a:prstGeom prst="wedgeEllipseCallout">
            <a:avLst>
              <a:gd name="adj1" fmla="val -85046"/>
              <a:gd name="adj2" fmla="val -14337"/>
            </a:avLst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“Personer med rätt driv hittar kapital..”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89E3DD0D-4A79-4B4E-A646-320DBFDB848F}"/>
              </a:ext>
            </a:extLst>
          </p:cNvPr>
          <p:cNvSpPr/>
          <p:nvPr/>
        </p:nvSpPr>
        <p:spPr>
          <a:xfrm>
            <a:off x="6096000" y="4376059"/>
            <a:ext cx="3587019" cy="2043404"/>
          </a:xfrm>
          <a:prstGeom prst="wedgeEllipseCallout">
            <a:avLst>
              <a:gd name="adj1" fmla="val -50917"/>
              <a:gd name="adj2" fmla="val -40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“Bristen på finansiella medel är nog mer hämmande för främjandesystemet än för näringslivet.”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87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7223-6170-46A7-8864-AC585F00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900" y="2009051"/>
            <a:ext cx="4852553" cy="2283824"/>
          </a:xfrm>
        </p:spPr>
        <p:txBody>
          <a:bodyPr/>
          <a:lstStyle/>
          <a:p>
            <a:r>
              <a:rPr lang="sv-SE" dirty="0"/>
              <a:t>Vad kännetecknar de företag som lyckas?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AC0372-9F1F-4622-A765-F2E5A13ECFEF}"/>
              </a:ext>
            </a:extLst>
          </p:cNvPr>
          <p:cNvSpPr txBox="1"/>
          <p:nvPr/>
        </p:nvSpPr>
        <p:spPr>
          <a:xfrm>
            <a:off x="6656437" y="1494503"/>
            <a:ext cx="50098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2"/>
                </a:solidFill>
                <a:latin typeface="Abadi" panose="020B0604020104020204" pitchFamily="34" charset="0"/>
              </a:rPr>
              <a:t>Entreprenörskapet – det personliga drivet och affärstänket</a:t>
            </a:r>
          </a:p>
          <a:p>
            <a:endParaRPr lang="sv-SE" sz="2000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2"/>
                </a:solidFill>
                <a:latin typeface="Abadi" panose="020B0604020104020204" pitchFamily="34" charset="0"/>
              </a:rPr>
              <a:t>Starkt entreprenörskap </a:t>
            </a:r>
            <a:r>
              <a:rPr lang="sv-SE" sz="2000" dirty="0">
                <a:solidFill>
                  <a:schemeClr val="tx2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 tillväxtambitioner</a:t>
            </a:r>
          </a:p>
          <a:p>
            <a:endParaRPr lang="sv-SE" sz="2000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2"/>
                </a:solidFill>
                <a:latin typeface="Abadi" panose="020B0604020104020204" pitchFamily="34" charset="0"/>
              </a:rPr>
              <a:t>Självinsikt och team med kompletterande kompetenser/egenskaper</a:t>
            </a:r>
          </a:p>
          <a:p>
            <a:endParaRPr lang="sv-SE" sz="2000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2"/>
                </a:solidFill>
                <a:latin typeface="Abadi" panose="020B0604020104020204" pitchFamily="34" charset="0"/>
              </a:rPr>
              <a:t>Entreprenörskap kan ha olika drivkrafter och generera olika typer av resultat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605A1-0C34-47C3-B8FD-EB0F375E0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34" y="1684587"/>
            <a:ext cx="4351023" cy="2283824"/>
          </a:xfrm>
        </p:spPr>
        <p:txBody>
          <a:bodyPr/>
          <a:lstStyle/>
          <a:p>
            <a:r>
              <a:rPr lang="sv-SE" dirty="0"/>
              <a:t>Företagens behov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20ADDC-881A-4907-A240-F29CBCF0C18F}"/>
              </a:ext>
            </a:extLst>
          </p:cNvPr>
          <p:cNvSpPr txBox="1"/>
          <p:nvPr/>
        </p:nvSpPr>
        <p:spPr>
          <a:xfrm>
            <a:off x="6784345" y="1074987"/>
            <a:ext cx="48033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2"/>
                </a:solidFill>
                <a:latin typeface="Abadi" panose="020B0604020104020204" pitchFamily="34" charset="0"/>
              </a:rPr>
              <a:t>Marknadsinformation</a:t>
            </a:r>
          </a:p>
          <a:p>
            <a:endParaRPr lang="sv-SE" sz="2000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2"/>
                </a:solidFill>
                <a:latin typeface="Abadi" panose="020B0604020104020204" pitchFamily="34" charset="0"/>
              </a:rPr>
              <a:t>Nya vägar till marknaden</a:t>
            </a:r>
          </a:p>
          <a:p>
            <a:endParaRPr lang="sv-SE" sz="2000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2"/>
                </a:solidFill>
                <a:latin typeface="Abadi" panose="020B0604020104020204" pitchFamily="34" charset="0"/>
              </a:rPr>
              <a:t>Översikt och handlingsplan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2"/>
                </a:solidFill>
                <a:latin typeface="Abadi" panose="020B0604020104020204" pitchFamily="34" charset="0"/>
              </a:rPr>
              <a:t>Hjälp att artikulera sina behov när det kommer till forskning och kompetens</a:t>
            </a:r>
          </a:p>
          <a:p>
            <a:endParaRPr lang="sv-SE" sz="2000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tx2"/>
                </a:solidFill>
                <a:latin typeface="Abadi" panose="020B0604020104020204" pitchFamily="34" charset="0"/>
              </a:rPr>
              <a:t>Uppskalning</a:t>
            </a:r>
            <a:r>
              <a:rPr lang="sv-SE" sz="2000" dirty="0">
                <a:solidFill>
                  <a:schemeClr val="tx2"/>
                </a:solidFill>
                <a:latin typeface="Abadi" panose="020B0604020104020204" pitchFamily="34" charset="0"/>
              </a:rPr>
              <a:t> – steget från småskalig produktion för lokal marknad till leverantör till dagligvaruhandeln är gigantiskt</a:t>
            </a:r>
          </a:p>
        </p:txBody>
      </p:sp>
    </p:spTree>
    <p:extLst>
      <p:ext uri="{BB962C8B-B14F-4D97-AF65-F5344CB8AC3E}">
        <p14:creationId xmlns:p14="http://schemas.microsoft.com/office/powerpoint/2010/main" val="18029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3763</TotalTime>
  <Words>570</Words>
  <Application>Microsoft Office PowerPoint</Application>
  <PresentationFormat>Bredbild</PresentationFormat>
  <Paragraphs>84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Abadi</vt:lpstr>
      <vt:lpstr>Arial</vt:lpstr>
      <vt:lpstr>Century Gothic</vt:lpstr>
      <vt:lpstr>Wingdings</vt:lpstr>
      <vt:lpstr>Wingdings 3</vt:lpstr>
      <vt:lpstr>Ion Boardroom</vt:lpstr>
      <vt:lpstr>Hur vässar vi livsmedelskedjans främjandesystem</vt:lpstr>
      <vt:lpstr>INTERVJUUNDERSÖKNING I SYFTE ATT</vt:lpstr>
      <vt:lpstr>Företagens utmaningar och hinder för innovation</vt:lpstr>
      <vt:lpstr>Företagens utmaningar och hinder för innovation</vt:lpstr>
      <vt:lpstr>Företagens utmaningar och hinder för innovation</vt:lpstr>
      <vt:lpstr>Företagens utmaningar och hinder för innovation</vt:lpstr>
      <vt:lpstr>Företagens utmaningar och hinder för innovation</vt:lpstr>
      <vt:lpstr>Vad kännetecknar de företag som lyckas?</vt:lpstr>
      <vt:lpstr>Företagens behov</vt:lpstr>
      <vt:lpstr>LUCKOR I FRÄMJANDE-SYSTEMET</vt:lpstr>
      <vt:lpstr>Organisation, finansiering &amp; arbetssätt</vt:lpstr>
      <vt:lpstr>Sammanfattande reflektioner</vt:lpstr>
      <vt:lpstr>Framtiden kommer av sig självt - framstegen måste vi ordna själva…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Intervjuundersökning livsmedelskedjans främjandesystem</dc:title>
  <dc:creator>Sara Johansson</dc:creator>
  <cp:lastModifiedBy>Marie Gidlund</cp:lastModifiedBy>
  <cp:revision>27</cp:revision>
  <dcterms:created xsi:type="dcterms:W3CDTF">2021-04-23T06:20:55Z</dcterms:created>
  <dcterms:modified xsi:type="dcterms:W3CDTF">2021-05-12T05:52:09Z</dcterms:modified>
</cp:coreProperties>
</file>